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1" r:id="rId3"/>
    <p:sldId id="279" r:id="rId4"/>
    <p:sldId id="262" r:id="rId5"/>
    <p:sldId id="257" r:id="rId6"/>
    <p:sldId id="278" r:id="rId7"/>
    <p:sldId id="263" r:id="rId8"/>
    <p:sldId id="259" r:id="rId9"/>
    <p:sldId id="270" r:id="rId10"/>
    <p:sldId id="271" r:id="rId11"/>
    <p:sldId id="272" r:id="rId12"/>
    <p:sldId id="264" r:id="rId13"/>
    <p:sldId id="265" r:id="rId14"/>
    <p:sldId id="273" r:id="rId15"/>
    <p:sldId id="266" r:id="rId16"/>
    <p:sldId id="276" r:id="rId17"/>
    <p:sldId id="275" r:id="rId18"/>
    <p:sldId id="268" r:id="rId19"/>
    <p:sldId id="269" r:id="rId20"/>
    <p:sldId id="277" r:id="rId21"/>
    <p:sldId id="274" r:id="rId22"/>
    <p:sldId id="280" r:id="rId23"/>
  </p:sldIdLst>
  <p:sldSz cx="12192000" cy="6858000"/>
  <p:notesSz cx="6858000" cy="9144000"/>
  <p:embeddedFontLst>
    <p:embeddedFont>
      <p:font typeface="Libre Franklin" pitchFamily="2" charset="77"/>
      <p:regular r:id="rId25"/>
      <p:bold r:id="rId26"/>
      <p:italic r:id="rId27"/>
      <p:boldItalic r:id="rId28"/>
    </p:embeddedFont>
    <p:embeddedFont>
      <p:font typeface="Overpass" pitchFamily="2" charset="77"/>
      <p:regular r:id="rId29"/>
      <p:bold r:id="rId30"/>
      <p:italic r:id="rId31"/>
      <p:boldItalic r:id="rId32"/>
    </p:embeddedFont>
    <p:embeddedFont>
      <p:font typeface="Overpass SemiBold" pitchFamily="2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DMMCg/f3etDkSPmjZ/+qz20Cs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6"/>
    <p:restoredTop sz="79827"/>
  </p:normalViewPr>
  <p:slideViewPr>
    <p:cSldViewPr snapToGrid="0">
      <p:cViewPr varScale="1">
        <p:scale>
          <a:sx n="95" d="100"/>
          <a:sy n="95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175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Effective might look different from organization to organization</a:t>
            </a:r>
          </a:p>
          <a:p>
            <a:pPr lvl="1"/>
            <a:r>
              <a:rPr lang="en-US" dirty="0"/>
              <a:t>But will it scale</a:t>
            </a:r>
          </a:p>
          <a:p>
            <a:pPr lvl="1"/>
            <a:r>
              <a:rPr lang="en-US" dirty="0"/>
              <a:t>My focus is on translating existing business processes into a threat modeling tool</a:t>
            </a:r>
          </a:p>
          <a:p>
            <a:pPr lvl="1"/>
            <a:r>
              <a:rPr lang="en-US" dirty="0"/>
              <a:t>A difficult question is “What do other organization’s do?” is a difficult question because it changes for each industry or process level</a:t>
            </a:r>
          </a:p>
          <a:p>
            <a:pPr lvl="0"/>
            <a:r>
              <a:rPr lang="en-US" dirty="0"/>
              <a:t>Different compliance requirements generate variable levels of effectiveness metrics</a:t>
            </a:r>
          </a:p>
          <a:p>
            <a:pPr lvl="0"/>
            <a:r>
              <a:rPr lang="en-US" dirty="0"/>
              <a:t>Effectiveness requirements can create drag for efficiency if not value aligned</a:t>
            </a:r>
          </a:p>
        </p:txBody>
      </p:sp>
    </p:spTree>
    <p:extLst>
      <p:ext uri="{BB962C8B-B14F-4D97-AF65-F5344CB8AC3E}">
        <p14:creationId xmlns:p14="http://schemas.microsoft.com/office/powerpoint/2010/main" val="2658637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Factor influence a child’s ability to enjoy a </a:t>
            </a:r>
            <a:r>
              <a:rPr lang="en-US" dirty="0" err="1"/>
              <a:t>roadtrip</a:t>
            </a:r>
            <a:endParaRPr lang="en-US" dirty="0"/>
          </a:p>
          <a:p>
            <a:pPr lvl="1"/>
            <a:r>
              <a:rPr lang="en-US" dirty="0"/>
              <a:t>Height and the ability to see out the window</a:t>
            </a:r>
          </a:p>
          <a:p>
            <a:pPr lvl="1"/>
            <a:r>
              <a:rPr lang="en-US" dirty="0"/>
              <a:t>Distraction (reading, tablets, games)</a:t>
            </a:r>
          </a:p>
          <a:p>
            <a:pPr lvl="1"/>
            <a:r>
              <a:rPr lang="en-US" dirty="0"/>
              <a:t>Physical wellness (the ability to not be sick)</a:t>
            </a:r>
          </a:p>
          <a:p>
            <a:pPr lvl="1"/>
            <a:r>
              <a:rPr lang="en-US" dirty="0"/>
              <a:t>Emotional Wellness (the ability to sustain boredom)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What do you do with a child that is too short to see out the window, has no understanding of time and distance, can’t read. You distract them.</a:t>
            </a:r>
          </a:p>
        </p:txBody>
      </p:sp>
    </p:spTree>
    <p:extLst>
      <p:ext uri="{BB962C8B-B14F-4D97-AF65-F5344CB8AC3E}">
        <p14:creationId xmlns:p14="http://schemas.microsoft.com/office/powerpoint/2010/main" val="2827094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example of this would be my stick figure drawing</a:t>
            </a:r>
          </a:p>
        </p:txBody>
      </p:sp>
    </p:spTree>
    <p:extLst>
      <p:ext uri="{BB962C8B-B14F-4D97-AF65-F5344CB8AC3E}">
        <p14:creationId xmlns:p14="http://schemas.microsoft.com/office/powerpoint/2010/main" val="129672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925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3202650e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3202650e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Ah the great road trips of the past, poor air conditioning</a:t>
            </a:r>
          </a:p>
          <a:p>
            <a:r>
              <a:rPr lang="en-US" dirty="0"/>
              <a:t>No clue where you were</a:t>
            </a:r>
          </a:p>
          <a:p>
            <a:r>
              <a:rPr lang="en-US" dirty="0"/>
              <a:t>Only knowing the current location when you could find a mile marker</a:t>
            </a:r>
          </a:p>
        </p:txBody>
      </p:sp>
    </p:spTree>
    <p:extLst>
      <p:ext uri="{BB962C8B-B14F-4D97-AF65-F5344CB8AC3E}">
        <p14:creationId xmlns:p14="http://schemas.microsoft.com/office/powerpoint/2010/main" val="2078221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Frustrations</a:t>
            </a:r>
          </a:p>
          <a:p>
            <a:pPr lvl="1"/>
            <a:r>
              <a:rPr lang="en-US" dirty="0"/>
              <a:t>Had to ask the navigator for updates </a:t>
            </a:r>
          </a:p>
          <a:p>
            <a:pPr lvl="1"/>
            <a:r>
              <a:rPr lang="en-US" dirty="0"/>
              <a:t>Which means she had to be awake the entire time</a:t>
            </a:r>
          </a:p>
        </p:txBody>
      </p:sp>
    </p:spTree>
    <p:extLst>
      <p:ext uri="{BB962C8B-B14F-4D97-AF65-F5344CB8AC3E}">
        <p14:creationId xmlns:p14="http://schemas.microsoft.com/office/powerpoint/2010/main" val="1578163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64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Security Stewardship</a:t>
            </a:r>
          </a:p>
          <a:p>
            <a:pPr lvl="1"/>
            <a:r>
              <a:rPr lang="en-US" dirty="0"/>
              <a:t>We need to earn our right to keep the budget we have</a:t>
            </a:r>
          </a:p>
          <a:p>
            <a:pPr lvl="0"/>
            <a:r>
              <a:rPr lang="en-US" dirty="0"/>
              <a:t>ROI focused helps us defend the spend</a:t>
            </a:r>
          </a:p>
          <a:p>
            <a:pPr lvl="1"/>
            <a:r>
              <a:rPr lang="en-US" dirty="0"/>
              <a:t>Pre-defined variables for ROI</a:t>
            </a:r>
          </a:p>
          <a:p>
            <a:pPr lvl="1"/>
            <a:r>
              <a:rPr lang="en-US" dirty="0"/>
              <a:t>Threat Modeling “The Process”</a:t>
            </a:r>
          </a:p>
          <a:p>
            <a:pPr lvl="1"/>
            <a:r>
              <a:rPr lang="en-US" dirty="0"/>
              <a:t>Threat Modeling “The Product”</a:t>
            </a:r>
          </a:p>
          <a:p>
            <a:pPr lvl="1"/>
            <a:r>
              <a:rPr lang="en-US" dirty="0"/>
              <a:t>Threat Modeling “The People” </a:t>
            </a:r>
          </a:p>
        </p:txBody>
      </p:sp>
    </p:spTree>
    <p:extLst>
      <p:ext uri="{BB962C8B-B14F-4D97-AF65-F5344CB8AC3E}">
        <p14:creationId xmlns:p14="http://schemas.microsoft.com/office/powerpoint/2010/main" val="2611146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– AND again, depending on the size of your organization and the requirements, scale may need to be a considerable consideration. Earlier we asked the question will it scale and it’s a good question. Many processes and models work well in isolation but not at scale. I like to trade the stock market and I have been pretty good at it. I am really good at finding a couple mispriced stocks and just loading up in waiting but I am confident that If I needed to do that every single day, I would be broke with the number of trades I would lose money on. </a:t>
            </a:r>
          </a:p>
        </p:txBody>
      </p:sp>
    </p:spTree>
    <p:extLst>
      <p:ext uri="{BB962C8B-B14F-4D97-AF65-F5344CB8AC3E}">
        <p14:creationId xmlns:p14="http://schemas.microsoft.com/office/powerpoint/2010/main" val="472332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09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Title + Logo">
  <p:cSld name="TITLE_1_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6"/>
          <p:cNvPicPr preferRelativeResize="0"/>
          <p:nvPr/>
        </p:nvPicPr>
        <p:blipFill rotWithShape="1">
          <a:blip r:embed="rId2">
            <a:alphaModFix/>
          </a:blip>
          <a:srcRect l="5547" r="5547"/>
          <a:stretch/>
        </p:blipFill>
        <p:spPr>
          <a:xfrm>
            <a:off x="-1" y="466"/>
            <a:ext cx="12192829" cy="6857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+ Subtitle - Low (Dark)">
  <p:cSld name="Blank + Subtitle - Low (Dark)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1C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8" name="Google Shape;68;p17"/>
          <p:cNvSpPr txBox="1">
            <a:spLocks noGrp="1"/>
          </p:cNvSpPr>
          <p:nvPr>
            <p:ph type="ctrTitle"/>
          </p:nvPr>
        </p:nvSpPr>
        <p:spPr>
          <a:xfrm>
            <a:off x="1059255" y="1924010"/>
            <a:ext cx="10487479" cy="30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None/>
              <a:defRPr sz="2400" b="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1059255" y="2424389"/>
            <a:ext cx="5666615" cy="24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0" i="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00471">
            <a:off x="7782515" y="-2475685"/>
            <a:ext cx="7772402" cy="627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225" y="868827"/>
            <a:ext cx="2190450" cy="577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Medium (Bright)">
  <p:cSld name="Blank - Medium (Bright)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ctrTitle"/>
          </p:nvPr>
        </p:nvSpPr>
        <p:spPr>
          <a:xfrm>
            <a:off x="1059255" y="1412201"/>
            <a:ext cx="10487479" cy="30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verpass"/>
              <a:buNone/>
              <a:defRPr sz="2400" b="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1059255" y="1907554"/>
            <a:ext cx="5666615" cy="24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0" i="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5" name="Google Shape;75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00471">
            <a:off x="7764313" y="-2923495"/>
            <a:ext cx="7961325" cy="705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320" y="869007"/>
            <a:ext cx="2190356" cy="577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High (Bright)">
  <p:cSld name="Blank - High (Bright)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ctrTitle"/>
          </p:nvPr>
        </p:nvSpPr>
        <p:spPr>
          <a:xfrm>
            <a:off x="1059255" y="901113"/>
            <a:ext cx="104874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verpass"/>
              <a:buNone/>
              <a:defRPr sz="2400" b="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>
            <a:off x="1059255" y="1390719"/>
            <a:ext cx="5666615" cy="24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0" i="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00471">
            <a:off x="7764313" y="-2923495"/>
            <a:ext cx="7961325" cy="705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320" y="869007"/>
            <a:ext cx="2190356" cy="577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High (Dark)">
  <p:cSld name="Blank - High (Dark)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1C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4" name="Google Shape;84;p20"/>
          <p:cNvSpPr txBox="1">
            <a:spLocks noGrp="1"/>
          </p:cNvSpPr>
          <p:nvPr>
            <p:ph type="ctrTitle"/>
          </p:nvPr>
        </p:nvSpPr>
        <p:spPr>
          <a:xfrm>
            <a:off x="1059255" y="900753"/>
            <a:ext cx="8564685" cy="30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None/>
              <a:defRPr sz="2400" b="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body" idx="1"/>
          </p:nvPr>
        </p:nvSpPr>
        <p:spPr>
          <a:xfrm>
            <a:off x="1059255" y="1380780"/>
            <a:ext cx="5666615" cy="24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0" i="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6" name="Google Shape;8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00471">
            <a:off x="7782515" y="-2475685"/>
            <a:ext cx="7772402" cy="627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225" y="868827"/>
            <a:ext cx="2190450" cy="577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+ Logo (Dark)">
  <p:cSld name="Blank + Logo (Dark)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1C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228154">
            <a:off x="5222521" y="393491"/>
            <a:ext cx="11704569" cy="9452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225" y="868827"/>
            <a:ext cx="2190450" cy="577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(Bright)">
  <p:cSld name="Blank (Bright)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00471">
            <a:off x="7764313" y="-2923495"/>
            <a:ext cx="7961325" cy="705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320" y="869007"/>
            <a:ext cx="2190356" cy="577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Dark)">
  <p:cSld name="Blank (Dark)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1C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7" name="Google Shape;9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00471">
            <a:off x="7782515" y="-2475685"/>
            <a:ext cx="7772402" cy="627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225" y="868827"/>
            <a:ext cx="2190450" cy="577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evron Content 1 (Bright)">
  <p:cSld name="Chevron Content 1 (Bright)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ctrTitle"/>
          </p:nvPr>
        </p:nvSpPr>
        <p:spPr>
          <a:xfrm>
            <a:off x="6516007" y="1889056"/>
            <a:ext cx="4792190" cy="304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verpass"/>
              <a:buNone/>
              <a:defRPr sz="2400" b="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1"/>
          </p:nvPr>
        </p:nvSpPr>
        <p:spPr>
          <a:xfrm>
            <a:off x="6510939" y="2525852"/>
            <a:ext cx="4797258" cy="268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103596">
            <a:off x="-4818072" y="-2775856"/>
            <a:ext cx="12091394" cy="1389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145" y="869007"/>
            <a:ext cx="2190356" cy="577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evron Content 2 (Dark)">
  <p:cSld name="Chevron Content 2 (Dark)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1C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6" name="Google Shape;106;p25"/>
          <p:cNvSpPr txBox="1">
            <a:spLocks noGrp="1"/>
          </p:cNvSpPr>
          <p:nvPr>
            <p:ph type="ctrTitle"/>
          </p:nvPr>
        </p:nvSpPr>
        <p:spPr>
          <a:xfrm>
            <a:off x="1071171" y="1312587"/>
            <a:ext cx="4792190" cy="304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None/>
              <a:defRPr sz="2400" b="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body" idx="1"/>
          </p:nvPr>
        </p:nvSpPr>
        <p:spPr>
          <a:xfrm>
            <a:off x="1066103" y="1949383"/>
            <a:ext cx="4797258" cy="268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08" name="Google Shape;10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228154">
            <a:off x="5222521" y="393491"/>
            <a:ext cx="11704569" cy="9452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225" y="868827"/>
            <a:ext cx="2190450" cy="577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evron Content 2 (Dark) 1">
  <p:cSld name="Chevron Content 2 (Dark)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ctrTitle"/>
          </p:nvPr>
        </p:nvSpPr>
        <p:spPr>
          <a:xfrm>
            <a:off x="1071171" y="1312587"/>
            <a:ext cx="47922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C28"/>
              </a:buClr>
              <a:buSzPts val="2400"/>
              <a:buFont typeface="Overpass"/>
              <a:buNone/>
              <a:defRPr sz="2400" b="0">
                <a:solidFill>
                  <a:srgbClr val="1D1C28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1"/>
          </p:nvPr>
        </p:nvSpPr>
        <p:spPr>
          <a:xfrm>
            <a:off x="1066103" y="1949383"/>
            <a:ext cx="4797300" cy="26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325364">
            <a:off x="5240366" y="-23917"/>
            <a:ext cx="11410116" cy="10114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320" y="869007"/>
            <a:ext cx="2190356" cy="577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Medium (Dark)">
  <p:cSld name="Blank - Medium (Dark)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1C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" name="Google Shape;15;p7"/>
          <p:cNvSpPr txBox="1">
            <a:spLocks noGrp="1"/>
          </p:cNvSpPr>
          <p:nvPr>
            <p:ph type="ctrTitle"/>
          </p:nvPr>
        </p:nvSpPr>
        <p:spPr>
          <a:xfrm>
            <a:off x="1059292" y="1412201"/>
            <a:ext cx="104874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None/>
              <a:defRPr sz="2400" b="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body" idx="1"/>
          </p:nvPr>
        </p:nvSpPr>
        <p:spPr>
          <a:xfrm>
            <a:off x="1059255" y="1907554"/>
            <a:ext cx="56667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0" i="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00471">
            <a:off x="7782515" y="-2475685"/>
            <a:ext cx="7772402" cy="627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225" y="868827"/>
            <a:ext cx="2190450" cy="577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edia Content 1 (Bright)">
  <p:cSld name="Media Content 1 (Bright)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>
            <a:spLocks noGrp="1"/>
          </p:cNvSpPr>
          <p:nvPr>
            <p:ph type="ctrTitle"/>
          </p:nvPr>
        </p:nvSpPr>
        <p:spPr>
          <a:xfrm>
            <a:off x="6931065" y="1889056"/>
            <a:ext cx="4370153" cy="304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verpass"/>
              <a:buNone/>
              <a:defRPr sz="2400" b="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body" idx="1"/>
          </p:nvPr>
        </p:nvSpPr>
        <p:spPr>
          <a:xfrm>
            <a:off x="6925997" y="2525852"/>
            <a:ext cx="4374775" cy="268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18" name="Google Shape;118;p27"/>
          <p:cNvGrpSpPr/>
          <p:nvPr/>
        </p:nvGrpSpPr>
        <p:grpSpPr>
          <a:xfrm>
            <a:off x="-949034" y="1154572"/>
            <a:ext cx="7414722" cy="4548860"/>
            <a:chOff x="-949034" y="1154572"/>
            <a:chExt cx="7414722" cy="4548860"/>
          </a:xfrm>
        </p:grpSpPr>
        <p:sp>
          <p:nvSpPr>
            <p:cNvPr id="119" name="Google Shape;119;p27"/>
            <p:cNvSpPr/>
            <p:nvPr/>
          </p:nvSpPr>
          <p:spPr>
            <a:xfrm>
              <a:off x="5680179" y="5620185"/>
              <a:ext cx="452262" cy="83247"/>
            </a:xfrm>
            <a:custGeom>
              <a:avLst/>
              <a:gdLst/>
              <a:ahLst/>
              <a:cxnLst/>
              <a:rect l="l" t="t" r="r" b="b"/>
              <a:pathLst>
                <a:path w="452262" h="83247" extrusionOk="0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9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20" name="Google Shape;120;p27"/>
            <p:cNvSpPr/>
            <p:nvPr/>
          </p:nvSpPr>
          <p:spPr>
            <a:xfrm>
              <a:off x="-615788" y="5620185"/>
              <a:ext cx="452262" cy="83247"/>
            </a:xfrm>
            <a:custGeom>
              <a:avLst/>
              <a:gdLst/>
              <a:ahLst/>
              <a:cxnLst/>
              <a:rect l="l" t="t" r="r" b="b"/>
              <a:pathLst>
                <a:path w="452262" h="83247" extrusionOk="0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8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21" name="Google Shape;121;p27"/>
            <p:cNvSpPr/>
            <p:nvPr/>
          </p:nvSpPr>
          <p:spPr>
            <a:xfrm>
              <a:off x="-949034" y="1154572"/>
              <a:ext cx="7414722" cy="4507237"/>
            </a:xfrm>
            <a:custGeom>
              <a:avLst/>
              <a:gdLst/>
              <a:ahLst/>
              <a:cxnLst/>
              <a:rect l="l" t="t" r="r" b="b"/>
              <a:pathLst>
                <a:path w="7414722" h="4507237" extrusionOk="0">
                  <a:moveTo>
                    <a:pt x="7402821" y="4186141"/>
                  </a:moveTo>
                  <a:lnTo>
                    <a:pt x="6831542" y="4186141"/>
                  </a:lnTo>
                  <a:lnTo>
                    <a:pt x="6831542" y="4114787"/>
                  </a:lnTo>
                  <a:lnTo>
                    <a:pt x="6831542" y="4114787"/>
                  </a:lnTo>
                  <a:lnTo>
                    <a:pt x="6831542" y="142709"/>
                  </a:lnTo>
                  <a:cubicBezTo>
                    <a:pt x="6831542" y="63922"/>
                    <a:pt x="6767571" y="0"/>
                    <a:pt x="6688722" y="0"/>
                  </a:cubicBezTo>
                  <a:lnTo>
                    <a:pt x="726000" y="0"/>
                  </a:lnTo>
                  <a:cubicBezTo>
                    <a:pt x="647152" y="0"/>
                    <a:pt x="583180" y="63922"/>
                    <a:pt x="583180" y="142709"/>
                  </a:cubicBezTo>
                  <a:lnTo>
                    <a:pt x="583180" y="4186141"/>
                  </a:lnTo>
                  <a:lnTo>
                    <a:pt x="11902" y="4186141"/>
                  </a:lnTo>
                  <a:cubicBezTo>
                    <a:pt x="5356" y="4186141"/>
                    <a:pt x="0" y="4192980"/>
                    <a:pt x="0" y="4201423"/>
                  </a:cubicBezTo>
                  <a:lnTo>
                    <a:pt x="0" y="4339019"/>
                  </a:lnTo>
                  <a:cubicBezTo>
                    <a:pt x="0" y="4431899"/>
                    <a:pt x="58616" y="4507238"/>
                    <a:pt x="130918" y="4507238"/>
                  </a:cubicBezTo>
                  <a:lnTo>
                    <a:pt x="7283804" y="4507238"/>
                  </a:lnTo>
                  <a:cubicBezTo>
                    <a:pt x="7356107" y="4507238"/>
                    <a:pt x="7414722" y="4431959"/>
                    <a:pt x="7414722" y="4339019"/>
                  </a:cubicBezTo>
                  <a:lnTo>
                    <a:pt x="7414722" y="4201423"/>
                  </a:lnTo>
                  <a:cubicBezTo>
                    <a:pt x="7414722" y="4192980"/>
                    <a:pt x="7409366" y="4186141"/>
                    <a:pt x="7402821" y="4186141"/>
                  </a:cubicBezTo>
                  <a:close/>
                  <a:moveTo>
                    <a:pt x="666492" y="154602"/>
                  </a:moveTo>
                  <a:cubicBezTo>
                    <a:pt x="666492" y="115178"/>
                    <a:pt x="698448" y="83247"/>
                    <a:pt x="737902" y="83247"/>
                  </a:cubicBezTo>
                  <a:lnTo>
                    <a:pt x="3362214" y="83247"/>
                  </a:lnTo>
                  <a:cubicBezTo>
                    <a:pt x="3375365" y="83247"/>
                    <a:pt x="3386017" y="93891"/>
                    <a:pt x="3386017" y="107032"/>
                  </a:cubicBezTo>
                  <a:lnTo>
                    <a:pt x="3386017" y="166494"/>
                  </a:lnTo>
                  <a:cubicBezTo>
                    <a:pt x="3386017" y="179635"/>
                    <a:pt x="3396669" y="190279"/>
                    <a:pt x="3409820" y="190279"/>
                  </a:cubicBezTo>
                  <a:lnTo>
                    <a:pt x="4004902" y="190279"/>
                  </a:lnTo>
                  <a:cubicBezTo>
                    <a:pt x="4018054" y="190279"/>
                    <a:pt x="4028705" y="179635"/>
                    <a:pt x="4028705" y="166494"/>
                  </a:cubicBezTo>
                  <a:lnTo>
                    <a:pt x="4028705" y="107032"/>
                  </a:lnTo>
                  <a:cubicBezTo>
                    <a:pt x="4028705" y="93891"/>
                    <a:pt x="4039357" y="83247"/>
                    <a:pt x="4052509" y="83247"/>
                  </a:cubicBezTo>
                  <a:lnTo>
                    <a:pt x="6676821" y="83247"/>
                  </a:lnTo>
                  <a:cubicBezTo>
                    <a:pt x="6716275" y="83247"/>
                    <a:pt x="6748230" y="115178"/>
                    <a:pt x="6748230" y="154602"/>
                  </a:cubicBezTo>
                  <a:lnTo>
                    <a:pt x="6748230" y="4031540"/>
                  </a:lnTo>
                  <a:lnTo>
                    <a:pt x="666492" y="4031540"/>
                  </a:lnTo>
                  <a:lnTo>
                    <a:pt x="666492" y="154602"/>
                  </a:ln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22" name="Google Shape;122;p27"/>
            <p:cNvSpPr/>
            <p:nvPr/>
          </p:nvSpPr>
          <p:spPr>
            <a:xfrm>
              <a:off x="2192999" y="5412068"/>
              <a:ext cx="1130655" cy="71354"/>
            </a:xfrm>
            <a:custGeom>
              <a:avLst/>
              <a:gdLst/>
              <a:ahLst/>
              <a:cxnLst/>
              <a:rect l="l" t="t" r="r" b="b"/>
              <a:pathLst>
                <a:path w="1130655" h="71354" extrusionOk="0">
                  <a:moveTo>
                    <a:pt x="0" y="0"/>
                  </a:moveTo>
                  <a:lnTo>
                    <a:pt x="1130656" y="0"/>
                  </a:lnTo>
                  <a:cubicBezTo>
                    <a:pt x="1130656" y="39423"/>
                    <a:pt x="1098700" y="71355"/>
                    <a:pt x="1059246" y="71355"/>
                  </a:cubicBezTo>
                  <a:lnTo>
                    <a:pt x="71410" y="71355"/>
                  </a:lnTo>
                  <a:cubicBezTo>
                    <a:pt x="31956" y="71355"/>
                    <a:pt x="0" y="39423"/>
                    <a:pt x="0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23" name="Google Shape;123;p27"/>
          <p:cNvSpPr>
            <a:spLocks noGrp="1"/>
          </p:cNvSpPr>
          <p:nvPr>
            <p:ph type="pic" idx="2"/>
          </p:nvPr>
        </p:nvSpPr>
        <p:spPr>
          <a:xfrm>
            <a:off x="-282542" y="1237819"/>
            <a:ext cx="6081738" cy="39482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pic>
        <p:nvPicPr>
          <p:cNvPr id="124" name="Google Shape;124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00471">
            <a:off x="7916713" y="-2771095"/>
            <a:ext cx="7961325" cy="705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3720" y="1021407"/>
            <a:ext cx="2190356" cy="577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dia Content 1 (Dark)">
  <p:cSld name="Media Content 1 (Dark)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D1C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8" name="Google Shape;128;p28"/>
          <p:cNvSpPr txBox="1">
            <a:spLocks noGrp="1"/>
          </p:cNvSpPr>
          <p:nvPr>
            <p:ph type="ctrTitle"/>
          </p:nvPr>
        </p:nvSpPr>
        <p:spPr>
          <a:xfrm>
            <a:off x="6931065" y="1889056"/>
            <a:ext cx="4370153" cy="304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None/>
              <a:defRPr sz="2400" b="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9" name="Google Shape;12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26970" y="1958577"/>
            <a:ext cx="342813" cy="24442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8"/>
          <p:cNvSpPr txBox="1">
            <a:spLocks noGrp="1"/>
          </p:cNvSpPr>
          <p:nvPr>
            <p:ph type="body" idx="1"/>
          </p:nvPr>
        </p:nvSpPr>
        <p:spPr>
          <a:xfrm>
            <a:off x="6925997" y="2525852"/>
            <a:ext cx="4374775" cy="268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31" name="Google Shape;131;p28"/>
          <p:cNvGrpSpPr/>
          <p:nvPr/>
        </p:nvGrpSpPr>
        <p:grpSpPr>
          <a:xfrm>
            <a:off x="-949034" y="1154572"/>
            <a:ext cx="7414722" cy="4548860"/>
            <a:chOff x="-949034" y="1154572"/>
            <a:chExt cx="7414722" cy="4548860"/>
          </a:xfrm>
        </p:grpSpPr>
        <p:sp>
          <p:nvSpPr>
            <p:cNvPr id="132" name="Google Shape;132;p28"/>
            <p:cNvSpPr/>
            <p:nvPr/>
          </p:nvSpPr>
          <p:spPr>
            <a:xfrm>
              <a:off x="5680179" y="5620185"/>
              <a:ext cx="452262" cy="83247"/>
            </a:xfrm>
            <a:custGeom>
              <a:avLst/>
              <a:gdLst/>
              <a:ahLst/>
              <a:cxnLst/>
              <a:rect l="l" t="t" r="r" b="b"/>
              <a:pathLst>
                <a:path w="452262" h="83247" extrusionOk="0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9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28"/>
            <p:cNvSpPr/>
            <p:nvPr/>
          </p:nvSpPr>
          <p:spPr>
            <a:xfrm>
              <a:off x="-615788" y="5620185"/>
              <a:ext cx="452262" cy="83247"/>
            </a:xfrm>
            <a:custGeom>
              <a:avLst/>
              <a:gdLst/>
              <a:ahLst/>
              <a:cxnLst/>
              <a:rect l="l" t="t" r="r" b="b"/>
              <a:pathLst>
                <a:path w="452262" h="83247" extrusionOk="0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8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28"/>
            <p:cNvSpPr/>
            <p:nvPr/>
          </p:nvSpPr>
          <p:spPr>
            <a:xfrm>
              <a:off x="-949034" y="1154572"/>
              <a:ext cx="7414722" cy="4507237"/>
            </a:xfrm>
            <a:custGeom>
              <a:avLst/>
              <a:gdLst/>
              <a:ahLst/>
              <a:cxnLst/>
              <a:rect l="l" t="t" r="r" b="b"/>
              <a:pathLst>
                <a:path w="7414722" h="4507237" extrusionOk="0">
                  <a:moveTo>
                    <a:pt x="7402821" y="4186141"/>
                  </a:moveTo>
                  <a:lnTo>
                    <a:pt x="6831542" y="4186141"/>
                  </a:lnTo>
                  <a:lnTo>
                    <a:pt x="6831542" y="4114787"/>
                  </a:lnTo>
                  <a:lnTo>
                    <a:pt x="6831542" y="4114787"/>
                  </a:lnTo>
                  <a:lnTo>
                    <a:pt x="6831542" y="142709"/>
                  </a:lnTo>
                  <a:cubicBezTo>
                    <a:pt x="6831542" y="63922"/>
                    <a:pt x="6767571" y="0"/>
                    <a:pt x="6688722" y="0"/>
                  </a:cubicBezTo>
                  <a:lnTo>
                    <a:pt x="726000" y="0"/>
                  </a:lnTo>
                  <a:cubicBezTo>
                    <a:pt x="647152" y="0"/>
                    <a:pt x="583180" y="63922"/>
                    <a:pt x="583180" y="142709"/>
                  </a:cubicBezTo>
                  <a:lnTo>
                    <a:pt x="583180" y="4186141"/>
                  </a:lnTo>
                  <a:lnTo>
                    <a:pt x="11902" y="4186141"/>
                  </a:lnTo>
                  <a:cubicBezTo>
                    <a:pt x="5356" y="4186141"/>
                    <a:pt x="0" y="4192980"/>
                    <a:pt x="0" y="4201423"/>
                  </a:cubicBezTo>
                  <a:lnTo>
                    <a:pt x="0" y="4339019"/>
                  </a:lnTo>
                  <a:cubicBezTo>
                    <a:pt x="0" y="4431899"/>
                    <a:pt x="58616" y="4507238"/>
                    <a:pt x="130918" y="4507238"/>
                  </a:cubicBezTo>
                  <a:lnTo>
                    <a:pt x="7283804" y="4507238"/>
                  </a:lnTo>
                  <a:cubicBezTo>
                    <a:pt x="7356107" y="4507238"/>
                    <a:pt x="7414722" y="4431959"/>
                    <a:pt x="7414722" y="4339019"/>
                  </a:cubicBezTo>
                  <a:lnTo>
                    <a:pt x="7414722" y="4201423"/>
                  </a:lnTo>
                  <a:cubicBezTo>
                    <a:pt x="7414722" y="4192980"/>
                    <a:pt x="7409366" y="4186141"/>
                    <a:pt x="7402821" y="4186141"/>
                  </a:cubicBezTo>
                  <a:close/>
                  <a:moveTo>
                    <a:pt x="666492" y="154602"/>
                  </a:moveTo>
                  <a:cubicBezTo>
                    <a:pt x="666492" y="115178"/>
                    <a:pt x="698448" y="83247"/>
                    <a:pt x="737902" y="83247"/>
                  </a:cubicBezTo>
                  <a:lnTo>
                    <a:pt x="3362214" y="83247"/>
                  </a:lnTo>
                  <a:cubicBezTo>
                    <a:pt x="3375365" y="83247"/>
                    <a:pt x="3386017" y="93891"/>
                    <a:pt x="3386017" y="107032"/>
                  </a:cubicBezTo>
                  <a:lnTo>
                    <a:pt x="3386017" y="166494"/>
                  </a:lnTo>
                  <a:cubicBezTo>
                    <a:pt x="3386017" y="179635"/>
                    <a:pt x="3396669" y="190279"/>
                    <a:pt x="3409820" y="190279"/>
                  </a:cubicBezTo>
                  <a:lnTo>
                    <a:pt x="4004902" y="190279"/>
                  </a:lnTo>
                  <a:cubicBezTo>
                    <a:pt x="4018054" y="190279"/>
                    <a:pt x="4028705" y="179635"/>
                    <a:pt x="4028705" y="166494"/>
                  </a:cubicBezTo>
                  <a:lnTo>
                    <a:pt x="4028705" y="107032"/>
                  </a:lnTo>
                  <a:cubicBezTo>
                    <a:pt x="4028705" y="93891"/>
                    <a:pt x="4039357" y="83247"/>
                    <a:pt x="4052509" y="83247"/>
                  </a:cubicBezTo>
                  <a:lnTo>
                    <a:pt x="6676821" y="83247"/>
                  </a:lnTo>
                  <a:cubicBezTo>
                    <a:pt x="6716275" y="83247"/>
                    <a:pt x="6748230" y="115178"/>
                    <a:pt x="6748230" y="154602"/>
                  </a:cubicBezTo>
                  <a:lnTo>
                    <a:pt x="6748230" y="4031540"/>
                  </a:lnTo>
                  <a:lnTo>
                    <a:pt x="666492" y="4031540"/>
                  </a:lnTo>
                  <a:lnTo>
                    <a:pt x="666492" y="154602"/>
                  </a:ln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28"/>
            <p:cNvSpPr/>
            <p:nvPr/>
          </p:nvSpPr>
          <p:spPr>
            <a:xfrm>
              <a:off x="2192999" y="5412068"/>
              <a:ext cx="1130655" cy="71354"/>
            </a:xfrm>
            <a:custGeom>
              <a:avLst/>
              <a:gdLst/>
              <a:ahLst/>
              <a:cxnLst/>
              <a:rect l="l" t="t" r="r" b="b"/>
              <a:pathLst>
                <a:path w="1130655" h="71354" extrusionOk="0">
                  <a:moveTo>
                    <a:pt x="0" y="0"/>
                  </a:moveTo>
                  <a:lnTo>
                    <a:pt x="1130656" y="0"/>
                  </a:lnTo>
                  <a:cubicBezTo>
                    <a:pt x="1130656" y="39423"/>
                    <a:pt x="1098700" y="71355"/>
                    <a:pt x="1059246" y="71355"/>
                  </a:cubicBezTo>
                  <a:lnTo>
                    <a:pt x="71410" y="71355"/>
                  </a:lnTo>
                  <a:cubicBezTo>
                    <a:pt x="31956" y="71355"/>
                    <a:pt x="0" y="39423"/>
                    <a:pt x="0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28"/>
          <p:cNvSpPr>
            <a:spLocks noGrp="1"/>
          </p:cNvSpPr>
          <p:nvPr>
            <p:ph type="pic" idx="2"/>
          </p:nvPr>
        </p:nvSpPr>
        <p:spPr>
          <a:xfrm>
            <a:off x="-282542" y="1237819"/>
            <a:ext cx="6081738" cy="39482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pic>
        <p:nvPicPr>
          <p:cNvPr id="137" name="Google Shape;13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6780" y="-2746925"/>
            <a:ext cx="7772400" cy="6276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1225" y="868827"/>
            <a:ext cx="2190450" cy="577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edia Content 2 (Bright)">
  <p:cSld name="Media Content 2 (Bright)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887684" y="5007428"/>
            <a:ext cx="304316" cy="185057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 txBox="1">
            <a:spLocks noGrp="1"/>
          </p:cNvSpPr>
          <p:nvPr>
            <p:ph type="ctrTitle"/>
          </p:nvPr>
        </p:nvSpPr>
        <p:spPr>
          <a:xfrm>
            <a:off x="1044495" y="1867737"/>
            <a:ext cx="4370153" cy="304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verpass"/>
              <a:buNone/>
              <a:defRPr sz="2400" b="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body" idx="1"/>
          </p:nvPr>
        </p:nvSpPr>
        <p:spPr>
          <a:xfrm>
            <a:off x="1039427" y="2504533"/>
            <a:ext cx="4374775" cy="268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43" name="Google Shape;143;p29"/>
          <p:cNvGrpSpPr/>
          <p:nvPr/>
        </p:nvGrpSpPr>
        <p:grpSpPr>
          <a:xfrm>
            <a:off x="5748668" y="1154570"/>
            <a:ext cx="7414722" cy="4548860"/>
            <a:chOff x="-949034" y="1154572"/>
            <a:chExt cx="7414722" cy="4548860"/>
          </a:xfrm>
        </p:grpSpPr>
        <p:sp>
          <p:nvSpPr>
            <p:cNvPr id="144" name="Google Shape;144;p29"/>
            <p:cNvSpPr/>
            <p:nvPr/>
          </p:nvSpPr>
          <p:spPr>
            <a:xfrm>
              <a:off x="5680179" y="5620185"/>
              <a:ext cx="452262" cy="83247"/>
            </a:xfrm>
            <a:custGeom>
              <a:avLst/>
              <a:gdLst/>
              <a:ahLst/>
              <a:cxnLst/>
              <a:rect l="l" t="t" r="r" b="b"/>
              <a:pathLst>
                <a:path w="452262" h="83247" extrusionOk="0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9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5" name="Google Shape;145;p29"/>
            <p:cNvSpPr/>
            <p:nvPr/>
          </p:nvSpPr>
          <p:spPr>
            <a:xfrm>
              <a:off x="-615788" y="5620185"/>
              <a:ext cx="452262" cy="83247"/>
            </a:xfrm>
            <a:custGeom>
              <a:avLst/>
              <a:gdLst/>
              <a:ahLst/>
              <a:cxnLst/>
              <a:rect l="l" t="t" r="r" b="b"/>
              <a:pathLst>
                <a:path w="452262" h="83247" extrusionOk="0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8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6" name="Google Shape;146;p29"/>
            <p:cNvSpPr/>
            <p:nvPr/>
          </p:nvSpPr>
          <p:spPr>
            <a:xfrm>
              <a:off x="-949034" y="1154572"/>
              <a:ext cx="7414722" cy="4507237"/>
            </a:xfrm>
            <a:custGeom>
              <a:avLst/>
              <a:gdLst/>
              <a:ahLst/>
              <a:cxnLst/>
              <a:rect l="l" t="t" r="r" b="b"/>
              <a:pathLst>
                <a:path w="7414722" h="4507237" extrusionOk="0">
                  <a:moveTo>
                    <a:pt x="7402821" y="4186141"/>
                  </a:moveTo>
                  <a:lnTo>
                    <a:pt x="6831542" y="4186141"/>
                  </a:lnTo>
                  <a:lnTo>
                    <a:pt x="6831542" y="4114787"/>
                  </a:lnTo>
                  <a:lnTo>
                    <a:pt x="6831542" y="4114787"/>
                  </a:lnTo>
                  <a:lnTo>
                    <a:pt x="6831542" y="142709"/>
                  </a:lnTo>
                  <a:cubicBezTo>
                    <a:pt x="6831542" y="63922"/>
                    <a:pt x="6767571" y="0"/>
                    <a:pt x="6688722" y="0"/>
                  </a:cubicBezTo>
                  <a:lnTo>
                    <a:pt x="726000" y="0"/>
                  </a:lnTo>
                  <a:cubicBezTo>
                    <a:pt x="647152" y="0"/>
                    <a:pt x="583180" y="63922"/>
                    <a:pt x="583180" y="142709"/>
                  </a:cubicBezTo>
                  <a:lnTo>
                    <a:pt x="583180" y="4186141"/>
                  </a:lnTo>
                  <a:lnTo>
                    <a:pt x="11902" y="4186141"/>
                  </a:lnTo>
                  <a:cubicBezTo>
                    <a:pt x="5356" y="4186141"/>
                    <a:pt x="0" y="4192980"/>
                    <a:pt x="0" y="4201423"/>
                  </a:cubicBezTo>
                  <a:lnTo>
                    <a:pt x="0" y="4339019"/>
                  </a:lnTo>
                  <a:cubicBezTo>
                    <a:pt x="0" y="4431899"/>
                    <a:pt x="58616" y="4507238"/>
                    <a:pt x="130918" y="4507238"/>
                  </a:cubicBezTo>
                  <a:lnTo>
                    <a:pt x="7283804" y="4507238"/>
                  </a:lnTo>
                  <a:cubicBezTo>
                    <a:pt x="7356107" y="4507238"/>
                    <a:pt x="7414722" y="4431959"/>
                    <a:pt x="7414722" y="4339019"/>
                  </a:cubicBezTo>
                  <a:lnTo>
                    <a:pt x="7414722" y="4201423"/>
                  </a:lnTo>
                  <a:cubicBezTo>
                    <a:pt x="7414722" y="4192980"/>
                    <a:pt x="7409366" y="4186141"/>
                    <a:pt x="7402821" y="4186141"/>
                  </a:cubicBezTo>
                  <a:close/>
                  <a:moveTo>
                    <a:pt x="666492" y="154602"/>
                  </a:moveTo>
                  <a:cubicBezTo>
                    <a:pt x="666492" y="115178"/>
                    <a:pt x="698448" y="83247"/>
                    <a:pt x="737902" y="83247"/>
                  </a:cubicBezTo>
                  <a:lnTo>
                    <a:pt x="3362214" y="83247"/>
                  </a:lnTo>
                  <a:cubicBezTo>
                    <a:pt x="3375365" y="83247"/>
                    <a:pt x="3386017" y="93891"/>
                    <a:pt x="3386017" y="107032"/>
                  </a:cubicBezTo>
                  <a:lnTo>
                    <a:pt x="3386017" y="166494"/>
                  </a:lnTo>
                  <a:cubicBezTo>
                    <a:pt x="3386017" y="179635"/>
                    <a:pt x="3396669" y="190279"/>
                    <a:pt x="3409820" y="190279"/>
                  </a:cubicBezTo>
                  <a:lnTo>
                    <a:pt x="4004902" y="190279"/>
                  </a:lnTo>
                  <a:cubicBezTo>
                    <a:pt x="4018054" y="190279"/>
                    <a:pt x="4028705" y="179635"/>
                    <a:pt x="4028705" y="166494"/>
                  </a:cubicBezTo>
                  <a:lnTo>
                    <a:pt x="4028705" y="107032"/>
                  </a:lnTo>
                  <a:cubicBezTo>
                    <a:pt x="4028705" y="93891"/>
                    <a:pt x="4039357" y="83247"/>
                    <a:pt x="4052509" y="83247"/>
                  </a:cubicBezTo>
                  <a:lnTo>
                    <a:pt x="6676821" y="83247"/>
                  </a:lnTo>
                  <a:cubicBezTo>
                    <a:pt x="6716275" y="83247"/>
                    <a:pt x="6748230" y="115178"/>
                    <a:pt x="6748230" y="154602"/>
                  </a:cubicBezTo>
                  <a:lnTo>
                    <a:pt x="6748230" y="4031540"/>
                  </a:lnTo>
                  <a:lnTo>
                    <a:pt x="666492" y="4031540"/>
                  </a:lnTo>
                  <a:lnTo>
                    <a:pt x="666492" y="154602"/>
                  </a:ln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7" name="Google Shape;147;p29"/>
            <p:cNvSpPr/>
            <p:nvPr/>
          </p:nvSpPr>
          <p:spPr>
            <a:xfrm>
              <a:off x="2192999" y="5412068"/>
              <a:ext cx="1130655" cy="71354"/>
            </a:xfrm>
            <a:custGeom>
              <a:avLst/>
              <a:gdLst/>
              <a:ahLst/>
              <a:cxnLst/>
              <a:rect l="l" t="t" r="r" b="b"/>
              <a:pathLst>
                <a:path w="1130655" h="71354" extrusionOk="0">
                  <a:moveTo>
                    <a:pt x="0" y="0"/>
                  </a:moveTo>
                  <a:lnTo>
                    <a:pt x="1130656" y="0"/>
                  </a:lnTo>
                  <a:cubicBezTo>
                    <a:pt x="1130656" y="39423"/>
                    <a:pt x="1098700" y="71355"/>
                    <a:pt x="1059246" y="71355"/>
                  </a:cubicBezTo>
                  <a:lnTo>
                    <a:pt x="71410" y="71355"/>
                  </a:lnTo>
                  <a:cubicBezTo>
                    <a:pt x="31956" y="71355"/>
                    <a:pt x="0" y="39423"/>
                    <a:pt x="0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48" name="Google Shape;148;p29"/>
          <p:cNvSpPr>
            <a:spLocks noGrp="1"/>
          </p:cNvSpPr>
          <p:nvPr>
            <p:ph type="pic" idx="2"/>
          </p:nvPr>
        </p:nvSpPr>
        <p:spPr>
          <a:xfrm>
            <a:off x="6415160" y="1237819"/>
            <a:ext cx="6081738" cy="39482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pic>
        <p:nvPicPr>
          <p:cNvPr id="149" name="Google Shape;1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145" y="869007"/>
            <a:ext cx="2190356" cy="577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dia Content 2 (Dark)">
  <p:cSld name="Media Content 2 (Dark)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D1C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2" name="Google Shape;152;p30"/>
          <p:cNvSpPr txBox="1">
            <a:spLocks noGrp="1"/>
          </p:cNvSpPr>
          <p:nvPr>
            <p:ph type="ctrTitle"/>
          </p:nvPr>
        </p:nvSpPr>
        <p:spPr>
          <a:xfrm>
            <a:off x="1044495" y="1867737"/>
            <a:ext cx="4370153" cy="304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None/>
              <a:defRPr sz="2400" b="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body" idx="1"/>
          </p:nvPr>
        </p:nvSpPr>
        <p:spPr>
          <a:xfrm>
            <a:off x="1039427" y="2504533"/>
            <a:ext cx="4374775" cy="268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54" name="Google Shape;154;p30"/>
          <p:cNvGrpSpPr/>
          <p:nvPr/>
        </p:nvGrpSpPr>
        <p:grpSpPr>
          <a:xfrm>
            <a:off x="5748668" y="1154570"/>
            <a:ext cx="7414722" cy="4548860"/>
            <a:chOff x="-949034" y="1154572"/>
            <a:chExt cx="7414722" cy="4548860"/>
          </a:xfrm>
        </p:grpSpPr>
        <p:sp>
          <p:nvSpPr>
            <p:cNvPr id="155" name="Google Shape;155;p30"/>
            <p:cNvSpPr/>
            <p:nvPr/>
          </p:nvSpPr>
          <p:spPr>
            <a:xfrm>
              <a:off x="5680179" y="5620185"/>
              <a:ext cx="452262" cy="83247"/>
            </a:xfrm>
            <a:custGeom>
              <a:avLst/>
              <a:gdLst/>
              <a:ahLst/>
              <a:cxnLst/>
              <a:rect l="l" t="t" r="r" b="b"/>
              <a:pathLst>
                <a:path w="452262" h="83247" extrusionOk="0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9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6" name="Google Shape;156;p30"/>
            <p:cNvSpPr/>
            <p:nvPr/>
          </p:nvSpPr>
          <p:spPr>
            <a:xfrm>
              <a:off x="-615788" y="5620185"/>
              <a:ext cx="452262" cy="83247"/>
            </a:xfrm>
            <a:custGeom>
              <a:avLst/>
              <a:gdLst/>
              <a:ahLst/>
              <a:cxnLst/>
              <a:rect l="l" t="t" r="r" b="b"/>
              <a:pathLst>
                <a:path w="452262" h="83247" extrusionOk="0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8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7" name="Google Shape;157;p30"/>
            <p:cNvSpPr/>
            <p:nvPr/>
          </p:nvSpPr>
          <p:spPr>
            <a:xfrm>
              <a:off x="-949034" y="1154572"/>
              <a:ext cx="7414722" cy="4507237"/>
            </a:xfrm>
            <a:custGeom>
              <a:avLst/>
              <a:gdLst/>
              <a:ahLst/>
              <a:cxnLst/>
              <a:rect l="l" t="t" r="r" b="b"/>
              <a:pathLst>
                <a:path w="7414722" h="4507237" extrusionOk="0">
                  <a:moveTo>
                    <a:pt x="7402821" y="4186141"/>
                  </a:moveTo>
                  <a:lnTo>
                    <a:pt x="6831542" y="4186141"/>
                  </a:lnTo>
                  <a:lnTo>
                    <a:pt x="6831542" y="4114787"/>
                  </a:lnTo>
                  <a:lnTo>
                    <a:pt x="6831542" y="4114787"/>
                  </a:lnTo>
                  <a:lnTo>
                    <a:pt x="6831542" y="142709"/>
                  </a:lnTo>
                  <a:cubicBezTo>
                    <a:pt x="6831542" y="63922"/>
                    <a:pt x="6767571" y="0"/>
                    <a:pt x="6688722" y="0"/>
                  </a:cubicBezTo>
                  <a:lnTo>
                    <a:pt x="726000" y="0"/>
                  </a:lnTo>
                  <a:cubicBezTo>
                    <a:pt x="647152" y="0"/>
                    <a:pt x="583180" y="63922"/>
                    <a:pt x="583180" y="142709"/>
                  </a:cubicBezTo>
                  <a:lnTo>
                    <a:pt x="583180" y="4186141"/>
                  </a:lnTo>
                  <a:lnTo>
                    <a:pt x="11902" y="4186141"/>
                  </a:lnTo>
                  <a:cubicBezTo>
                    <a:pt x="5356" y="4186141"/>
                    <a:pt x="0" y="4192980"/>
                    <a:pt x="0" y="4201423"/>
                  </a:cubicBezTo>
                  <a:lnTo>
                    <a:pt x="0" y="4339019"/>
                  </a:lnTo>
                  <a:cubicBezTo>
                    <a:pt x="0" y="4431899"/>
                    <a:pt x="58616" y="4507238"/>
                    <a:pt x="130918" y="4507238"/>
                  </a:cubicBezTo>
                  <a:lnTo>
                    <a:pt x="7283804" y="4507238"/>
                  </a:lnTo>
                  <a:cubicBezTo>
                    <a:pt x="7356107" y="4507238"/>
                    <a:pt x="7414722" y="4431959"/>
                    <a:pt x="7414722" y="4339019"/>
                  </a:cubicBezTo>
                  <a:lnTo>
                    <a:pt x="7414722" y="4201423"/>
                  </a:lnTo>
                  <a:cubicBezTo>
                    <a:pt x="7414722" y="4192980"/>
                    <a:pt x="7409366" y="4186141"/>
                    <a:pt x="7402821" y="4186141"/>
                  </a:cubicBezTo>
                  <a:close/>
                  <a:moveTo>
                    <a:pt x="666492" y="154602"/>
                  </a:moveTo>
                  <a:cubicBezTo>
                    <a:pt x="666492" y="115178"/>
                    <a:pt x="698448" y="83247"/>
                    <a:pt x="737902" y="83247"/>
                  </a:cubicBezTo>
                  <a:lnTo>
                    <a:pt x="3362214" y="83247"/>
                  </a:lnTo>
                  <a:cubicBezTo>
                    <a:pt x="3375365" y="83247"/>
                    <a:pt x="3386017" y="93891"/>
                    <a:pt x="3386017" y="107032"/>
                  </a:cubicBezTo>
                  <a:lnTo>
                    <a:pt x="3386017" y="166494"/>
                  </a:lnTo>
                  <a:cubicBezTo>
                    <a:pt x="3386017" y="179635"/>
                    <a:pt x="3396669" y="190279"/>
                    <a:pt x="3409820" y="190279"/>
                  </a:cubicBezTo>
                  <a:lnTo>
                    <a:pt x="4004902" y="190279"/>
                  </a:lnTo>
                  <a:cubicBezTo>
                    <a:pt x="4018054" y="190279"/>
                    <a:pt x="4028705" y="179635"/>
                    <a:pt x="4028705" y="166494"/>
                  </a:cubicBezTo>
                  <a:lnTo>
                    <a:pt x="4028705" y="107032"/>
                  </a:lnTo>
                  <a:cubicBezTo>
                    <a:pt x="4028705" y="93891"/>
                    <a:pt x="4039357" y="83247"/>
                    <a:pt x="4052509" y="83247"/>
                  </a:cubicBezTo>
                  <a:lnTo>
                    <a:pt x="6676821" y="83247"/>
                  </a:lnTo>
                  <a:cubicBezTo>
                    <a:pt x="6716275" y="83247"/>
                    <a:pt x="6748230" y="115178"/>
                    <a:pt x="6748230" y="154602"/>
                  </a:cubicBezTo>
                  <a:lnTo>
                    <a:pt x="6748230" y="4031540"/>
                  </a:lnTo>
                  <a:lnTo>
                    <a:pt x="666492" y="4031540"/>
                  </a:lnTo>
                  <a:lnTo>
                    <a:pt x="666492" y="154602"/>
                  </a:ln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8" name="Google Shape;158;p30"/>
            <p:cNvSpPr/>
            <p:nvPr/>
          </p:nvSpPr>
          <p:spPr>
            <a:xfrm>
              <a:off x="2192999" y="5412068"/>
              <a:ext cx="1130655" cy="71354"/>
            </a:xfrm>
            <a:custGeom>
              <a:avLst/>
              <a:gdLst/>
              <a:ahLst/>
              <a:cxnLst/>
              <a:rect l="l" t="t" r="r" b="b"/>
              <a:pathLst>
                <a:path w="1130655" h="71354" extrusionOk="0">
                  <a:moveTo>
                    <a:pt x="0" y="0"/>
                  </a:moveTo>
                  <a:lnTo>
                    <a:pt x="1130656" y="0"/>
                  </a:lnTo>
                  <a:cubicBezTo>
                    <a:pt x="1130656" y="39423"/>
                    <a:pt x="1098700" y="71355"/>
                    <a:pt x="1059246" y="71355"/>
                  </a:cubicBezTo>
                  <a:lnTo>
                    <a:pt x="71410" y="71355"/>
                  </a:lnTo>
                  <a:cubicBezTo>
                    <a:pt x="31956" y="71355"/>
                    <a:pt x="0" y="39423"/>
                    <a:pt x="0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9" name="Google Shape;159;p30"/>
          <p:cNvSpPr>
            <a:spLocks noGrp="1"/>
          </p:cNvSpPr>
          <p:nvPr>
            <p:ph type="pic" idx="2"/>
          </p:nvPr>
        </p:nvSpPr>
        <p:spPr>
          <a:xfrm>
            <a:off x="6415160" y="1237819"/>
            <a:ext cx="6081738" cy="39482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pic>
        <p:nvPicPr>
          <p:cNvPr id="160" name="Google Shape;16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100" y="868827"/>
            <a:ext cx="2190450" cy="577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609633" y="546100"/>
            <a:ext cx="109728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977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1 (Bright)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ctrTitle"/>
          </p:nvPr>
        </p:nvSpPr>
        <p:spPr>
          <a:xfrm>
            <a:off x="910250" y="2722450"/>
            <a:ext cx="5791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1C28"/>
              </a:buClr>
              <a:buSzPts val="4000"/>
              <a:buFont typeface="Overpass"/>
              <a:buNone/>
              <a:defRPr sz="4000" b="1">
                <a:solidFill>
                  <a:srgbClr val="1D1C28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subTitle" idx="1"/>
          </p:nvPr>
        </p:nvSpPr>
        <p:spPr>
          <a:xfrm>
            <a:off x="910250" y="4026186"/>
            <a:ext cx="85647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8F4D6"/>
              </a:buClr>
              <a:buSzPts val="2400"/>
              <a:buNone/>
              <a:defRPr sz="2400">
                <a:solidFill>
                  <a:srgbClr val="08F4D6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1" name="Google Shape;3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0820" y="869007"/>
            <a:ext cx="2190356" cy="577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ckathon Bk 1">
  <p:cSld name="TITLE_1_2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D1C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4" name="Google Shape;3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00471">
            <a:off x="7782515" y="-2475685"/>
            <a:ext cx="7772402" cy="627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225" y="868827"/>
            <a:ext cx="2190450" cy="577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23083">
            <a:off x="-2626297" y="2243450"/>
            <a:ext cx="6641882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1 (Bright)">
  <p:cSld name="Content 1 (Bright)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ctrTitle"/>
          </p:nvPr>
        </p:nvSpPr>
        <p:spPr>
          <a:xfrm>
            <a:off x="1059255" y="1918930"/>
            <a:ext cx="10487479" cy="30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verpass"/>
              <a:buNone/>
              <a:defRPr sz="2400" b="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1059256" y="2617651"/>
            <a:ext cx="10500184" cy="309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40" name="Google Shape;4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00471">
            <a:off x="7764313" y="-2923495"/>
            <a:ext cx="7961325" cy="705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320" y="869007"/>
            <a:ext cx="2190356" cy="577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 (Dark)">
  <p:cSld name="Content 1 (Dark)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1D1C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/>
          </p:nvPr>
        </p:nvSpPr>
        <p:spPr>
          <a:xfrm>
            <a:off x="1059255" y="1918930"/>
            <a:ext cx="10487479" cy="30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None/>
              <a:defRPr sz="2400" b="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1"/>
          </p:nvPr>
        </p:nvSpPr>
        <p:spPr>
          <a:xfrm>
            <a:off x="1059256" y="2617651"/>
            <a:ext cx="10500184" cy="309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00471">
            <a:off x="7782515" y="-2475685"/>
            <a:ext cx="7772402" cy="627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225" y="868827"/>
            <a:ext cx="2190450" cy="577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2 (Bright)">
  <p:cSld name="Content 2 (Bright)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ctrTitle"/>
          </p:nvPr>
        </p:nvSpPr>
        <p:spPr>
          <a:xfrm>
            <a:off x="1059255" y="1919891"/>
            <a:ext cx="10487479" cy="30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verpass"/>
              <a:buNone/>
              <a:defRPr sz="2400" b="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body" idx="1"/>
          </p:nvPr>
        </p:nvSpPr>
        <p:spPr>
          <a:xfrm>
            <a:off x="1059256" y="2601685"/>
            <a:ext cx="4797258" cy="309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2"/>
          </p:nvPr>
        </p:nvSpPr>
        <p:spPr>
          <a:xfrm>
            <a:off x="6335487" y="2601685"/>
            <a:ext cx="4797260" cy="309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00471">
            <a:off x="7764313" y="-2923495"/>
            <a:ext cx="7961325" cy="705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320" y="869007"/>
            <a:ext cx="2190356" cy="577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(Dark)">
  <p:cSld name="Content 2 (Dark)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1C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1059255" y="1924010"/>
            <a:ext cx="10487479" cy="30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None/>
              <a:defRPr sz="2400" b="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1"/>
          </p:nvPr>
        </p:nvSpPr>
        <p:spPr>
          <a:xfrm>
            <a:off x="1059256" y="2601685"/>
            <a:ext cx="4797258" cy="309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2"/>
          </p:nvPr>
        </p:nvSpPr>
        <p:spPr>
          <a:xfrm>
            <a:off x="6335487" y="2601685"/>
            <a:ext cx="4797260" cy="309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00471">
            <a:off x="7782515" y="-2475685"/>
            <a:ext cx="7772402" cy="627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225" y="868827"/>
            <a:ext cx="2190450" cy="577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+ Subtitle - Low (Bright)">
  <p:cSld name="Blank + Subtitle - Low (Bright)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ctrTitle"/>
          </p:nvPr>
        </p:nvSpPr>
        <p:spPr>
          <a:xfrm>
            <a:off x="1059255" y="1924010"/>
            <a:ext cx="10487479" cy="304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verpass"/>
              <a:buNone/>
              <a:defRPr sz="2400" b="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1059255" y="2424389"/>
            <a:ext cx="5666615" cy="24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0" i="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00471">
            <a:off x="7764313" y="-2923495"/>
            <a:ext cx="7961325" cy="705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320" y="869008"/>
            <a:ext cx="2190356" cy="577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verpass"/>
              <a:buNone/>
              <a:defRPr sz="4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pngtree.com/so/mental-math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hefuelcardpeople.co.uk/are-we-there-yet-keeping-the-kids-entertained-in-the-car-this-christmas-4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lipground.com/roadmap-png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urveylegend.com/customer-insight/open-ended-survey-question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mart.com/image/tag/plus-symbol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hyperlink" Target="https://www.downloadclipart.net/browse/96670/question-mark-png-hd-clipar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eographiamaps.com/shop/road-atlases/rand-mcnally-road-atlas/rand-mcnally-2022-large-scale-road-atlas-of-usa-canada-and-mexico/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hyperlink" Target="https://www.pngmart.com/image/tag/equals-sign" TargetMode="External"/><Relationship Id="rId4" Type="http://schemas.openxmlformats.org/officeDocument/2006/relationships/hyperlink" Target="https://www.my3dselfie.com/products/wedding-cake-topper-figurine" TargetMode="Externa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omanrider.com/2017/04/five-things-to-take-on-every-road-tri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rogue.co/post/download-right-traffic-road-sign-free-frame-hq-png-image-freepngim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es.vecteezy.com/arte-vectorial/14218001-ilustracion-de-diseno-de-icono-de-contorno-de-vector-de-eficiencia-simbolo-de-negocios-y-finanzas-en-archivo-eps-10-de-fondo-blanc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B15CAD-A61B-1CA7-260B-C1611D645F7E}"/>
              </a:ext>
            </a:extLst>
          </p:cNvPr>
          <p:cNvSpPr txBox="1"/>
          <p:nvPr/>
        </p:nvSpPr>
        <p:spPr>
          <a:xfrm>
            <a:off x="1039427" y="1267775"/>
            <a:ext cx="50385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0" u="none" strike="noStrike" dirty="0">
                <a:solidFill>
                  <a:schemeClr val="accent4"/>
                </a:solidFill>
                <a:effectLst/>
                <a:latin typeface="Overpass" pitchFamily="2" charset="77"/>
              </a:rPr>
              <a:t>HIGH ROI Threat Modeling Behaviors</a:t>
            </a:r>
            <a:endParaRPr lang="en-US" sz="2200" dirty="0">
              <a:solidFill>
                <a:schemeClr val="accent4"/>
              </a:solidFill>
              <a:effectLst/>
            </a:endParaRPr>
          </a:p>
          <a:p>
            <a:endParaRPr lang="en-US" sz="2200" dirty="0">
              <a:solidFill>
                <a:schemeClr val="accent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10DC6F-8B09-2DC5-603D-AC560C0F3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Tight Scope Definition</a:t>
            </a:r>
          </a:p>
          <a:p>
            <a:r>
              <a:rPr lang="en-US" sz="2000" dirty="0"/>
              <a:t>Template-based threat modeling</a:t>
            </a:r>
          </a:p>
          <a:p>
            <a:r>
              <a:rPr lang="en-US" sz="2000" dirty="0"/>
              <a:t>3 Tier Threat Modeling (Env, Arch, Functional)</a:t>
            </a:r>
          </a:p>
          <a:p>
            <a:r>
              <a:rPr lang="en-US" sz="2000" dirty="0"/>
              <a:t>Prioritized Threats &amp; Threats</a:t>
            </a:r>
          </a:p>
          <a:p>
            <a:r>
              <a:rPr lang="en-US" sz="2000" dirty="0"/>
              <a:t>Value Add Reporting</a:t>
            </a:r>
          </a:p>
          <a:p>
            <a:endParaRPr lang="en-US" sz="2000" dirty="0"/>
          </a:p>
        </p:txBody>
      </p:sp>
      <p:sp>
        <p:nvSpPr>
          <p:cNvPr id="11" name="AutoShape 2" descr="file:///Users/jamesrabe/Downloads/DALL%C2%B7E%202024-06-03%2008.29.58%20-%20A%20clear%20and%20professional%20illustration%20of%20ROI%20(Return%20on%20Investment).%20The%20image%20features%20a%20large%20upward-pointing%20arrow%20indicating%20growth,%20with%20currency.webp">
            <a:extLst>
              <a:ext uri="{FF2B5EF4-FFF2-40B4-BE49-F238E27FC236}">
                <a16:creationId xmlns:a16="http://schemas.microsoft.com/office/drawing/2014/main" id="{C09CD53C-2797-1B7D-C669-5734B74DA3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1142" y="3044142"/>
            <a:ext cx="3813858" cy="381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file:///Users/jamesrabe/Downloads/DALL%C2%B7E%202024-06-03%2008.29.58%20-%20A%20clear%20and%20professional%20illustration%20of%20ROI%20(Return%20on%20Investment).%20The%20image%20features%20a%20large%20upward-pointing%20arrow%20indicating%20growth,%20with%20currency.webp">
            <a:extLst>
              <a:ext uri="{FF2B5EF4-FFF2-40B4-BE49-F238E27FC236}">
                <a16:creationId xmlns:a16="http://schemas.microsoft.com/office/drawing/2014/main" id="{9F44A0A7-C9C6-B172-A77F-6E23438CC3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 descr="A person looking at a graph&#10;&#10;Description automatically generated">
            <a:extLst>
              <a:ext uri="{FF2B5EF4-FFF2-40B4-BE49-F238E27FC236}">
                <a16:creationId xmlns:a16="http://schemas.microsoft.com/office/drawing/2014/main" id="{5130FFDE-974C-C840-4F36-17FDAD8A2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810" y="1949383"/>
            <a:ext cx="4181087" cy="418108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6652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05F03-F04B-FDD8-3054-C960C6B0C3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Achieving Scalable Returns (using the TMM Capabilities)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A6923-94E5-838C-F69D-8759AC5D0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9256" y="2601685"/>
            <a:ext cx="5538314" cy="3094717"/>
          </a:xfrm>
        </p:spPr>
        <p:txBody>
          <a:bodyPr>
            <a:noAutofit/>
          </a:bodyPr>
          <a:lstStyle/>
          <a:p>
            <a:r>
              <a:rPr lang="en-US" sz="2000" b="1" dirty="0"/>
              <a:t>Education</a:t>
            </a:r>
          </a:p>
          <a:p>
            <a:pPr marL="514350" indent="-285750">
              <a:buFontTx/>
              <a:buChar char="-"/>
            </a:pPr>
            <a:r>
              <a:rPr lang="en-US" sz="2000" dirty="0"/>
              <a:t>Building a team of security champions/evangelists</a:t>
            </a:r>
          </a:p>
          <a:p>
            <a:pPr marL="514350" indent="-285750">
              <a:buFontTx/>
              <a:buChar char="-"/>
            </a:pPr>
            <a:r>
              <a:rPr lang="en-US" sz="2000" dirty="0"/>
              <a:t>Active Practice</a:t>
            </a:r>
          </a:p>
          <a:p>
            <a:pPr marL="228600" indent="0"/>
            <a:endParaRPr lang="en-US" sz="2000" dirty="0"/>
          </a:p>
          <a:p>
            <a:pPr marL="228600" indent="0"/>
            <a:r>
              <a:rPr lang="en-US" sz="2000" b="1" dirty="0"/>
              <a:t>Creating Threat Models</a:t>
            </a:r>
          </a:p>
          <a:p>
            <a:pPr marL="514350" indent="-285750">
              <a:buFontTx/>
              <a:buChar char="-"/>
            </a:pPr>
            <a:r>
              <a:rPr lang="en-US" sz="2000" dirty="0"/>
              <a:t>Format Consistency</a:t>
            </a:r>
          </a:p>
          <a:p>
            <a:pPr marL="514350" indent="-285750">
              <a:buFontTx/>
              <a:buChar char="-"/>
            </a:pPr>
            <a:r>
              <a:rPr lang="en-US" sz="2000" dirty="0"/>
              <a:t>Pattern Cataloging</a:t>
            </a:r>
          </a:p>
          <a:p>
            <a:pPr marL="514350" indent="-285750">
              <a:buFontTx/>
              <a:buChar char="-"/>
            </a:pPr>
            <a:r>
              <a:rPr lang="en-US" sz="2000" dirty="0"/>
              <a:t>Tool Assisted Process</a:t>
            </a:r>
          </a:p>
          <a:p>
            <a:pPr marL="514350" indent="-285750">
              <a:buFontTx/>
              <a:buChar char="-"/>
            </a:pP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8D7D9-C506-CE12-977D-1E152FBC83E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335487" y="2601685"/>
            <a:ext cx="5100300" cy="3094717"/>
          </a:xfrm>
        </p:spPr>
        <p:txBody>
          <a:bodyPr>
            <a:normAutofit/>
          </a:bodyPr>
          <a:lstStyle/>
          <a:p>
            <a:r>
              <a:rPr lang="en-US" sz="2000" b="1" dirty="0"/>
              <a:t>Action on Threat Models</a:t>
            </a:r>
          </a:p>
          <a:p>
            <a:pPr marL="514350" indent="-285750">
              <a:buFontTx/>
              <a:buChar char="-"/>
            </a:pPr>
            <a:r>
              <a:rPr lang="en-US" sz="2000" dirty="0"/>
              <a:t>Definition of Done</a:t>
            </a:r>
          </a:p>
          <a:p>
            <a:pPr marL="514350" indent="-285750">
              <a:buFontTx/>
              <a:buChar char="-"/>
            </a:pPr>
            <a:r>
              <a:rPr lang="en-US" sz="2000" dirty="0"/>
              <a:t>Baseline Improvement</a:t>
            </a:r>
          </a:p>
          <a:p>
            <a:pPr marL="514350" indent="-285750">
              <a:buFontTx/>
              <a:buChar char="-"/>
            </a:pPr>
            <a:r>
              <a:rPr lang="en-US" sz="2000" dirty="0"/>
              <a:t>Risk Management</a:t>
            </a:r>
          </a:p>
          <a:p>
            <a:pPr marL="228600" indent="0"/>
            <a:endParaRPr lang="en-US" sz="2000" dirty="0"/>
          </a:p>
          <a:p>
            <a:pPr marL="228600" indent="0"/>
            <a:r>
              <a:rPr lang="en-US" sz="2000" b="1" dirty="0"/>
              <a:t>Program Management</a:t>
            </a:r>
          </a:p>
          <a:p>
            <a:pPr marL="514350" indent="-285750">
              <a:buFontTx/>
              <a:buChar char="-"/>
            </a:pPr>
            <a:r>
              <a:rPr lang="en-US" sz="2000" dirty="0"/>
              <a:t>Value-Driven Management</a:t>
            </a:r>
          </a:p>
          <a:p>
            <a:pPr marL="228600" indent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7785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E573-E9AB-79EB-284B-8F4863F68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1065" y="1889056"/>
            <a:ext cx="4370153" cy="3455454"/>
          </a:xfrm>
        </p:spPr>
        <p:txBody>
          <a:bodyPr wrap="square" anchor="t">
            <a:normAutofit fontScale="90000"/>
          </a:bodyPr>
          <a:lstStyle/>
          <a:p>
            <a:r>
              <a:rPr lang="en-US" sz="4400" dirty="0"/>
              <a:t>HOW IMPORTANT IS EFFICIENCY WITHOUT EFFECTIVENESS?</a:t>
            </a:r>
          </a:p>
        </p:txBody>
      </p:sp>
      <p:pic>
        <p:nvPicPr>
          <p:cNvPr id="5" name="Picture 4" descr="A cartoon of a brain lifting a barbell&#10;&#10;Description automatically generated">
            <a:extLst>
              <a:ext uri="{FF2B5EF4-FFF2-40B4-BE49-F238E27FC236}">
                <a16:creationId xmlns:a16="http://schemas.microsoft.com/office/drawing/2014/main" id="{C26B394D-ACD8-9C8D-A05D-2C2A21084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4180" y="1237819"/>
            <a:ext cx="3948293" cy="39482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1202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0104-9E58-F08E-DF4A-F9BC5F45E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9292" y="1412200"/>
            <a:ext cx="10487400" cy="558489"/>
          </a:xfrm>
        </p:spPr>
        <p:txBody>
          <a:bodyPr anchor="ctr">
            <a:noAutofit/>
          </a:bodyPr>
          <a:lstStyle/>
          <a:p>
            <a:br>
              <a:rPr lang="en-US" sz="3200" dirty="0"/>
            </a:br>
            <a:r>
              <a:rPr lang="en-US" sz="3200" dirty="0"/>
              <a:t>DELIVERABLES – EFFECTIVE THREAT MODELING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F79357-4452-C0C1-A333-75CD38CA9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9291" y="2443582"/>
            <a:ext cx="10086929" cy="3689204"/>
          </a:xfrm>
        </p:spPr>
        <p:txBody>
          <a:bodyPr/>
          <a:lstStyle/>
          <a:p>
            <a:r>
              <a:rPr lang="en-US" sz="2400" dirty="0"/>
              <a:t>Effective Threat Modeling Defined</a:t>
            </a:r>
          </a:p>
        </p:txBody>
      </p:sp>
      <p:sp>
        <p:nvSpPr>
          <p:cNvPr id="3" name="Google Shape;92;p18">
            <a:extLst>
              <a:ext uri="{FF2B5EF4-FFF2-40B4-BE49-F238E27FC236}">
                <a16:creationId xmlns:a16="http://schemas.microsoft.com/office/drawing/2014/main" id="{52903C2C-5992-0A10-F949-D8A0DD4D20DE}"/>
              </a:ext>
            </a:extLst>
          </p:cNvPr>
          <p:cNvSpPr txBox="1">
            <a:spLocks/>
          </p:cNvSpPr>
          <p:nvPr/>
        </p:nvSpPr>
        <p:spPr>
          <a:xfrm>
            <a:off x="1266441" y="3189279"/>
            <a:ext cx="8396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sz="2500" i="1" dirty="0">
                <a:latin typeface="Overpass SemiBold"/>
                <a:ea typeface="Overpass SemiBold"/>
                <a:cs typeface="Overpass SemiBold"/>
                <a:sym typeface="Overpass SemiBold"/>
              </a:rPr>
              <a:t>Threat Modeling is a </a:t>
            </a:r>
            <a:r>
              <a:rPr lang="en-US" sz="2500" i="1" dirty="0">
                <a:solidFill>
                  <a:srgbClr val="FF00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proactive assessment of risk</a:t>
            </a:r>
            <a:r>
              <a:rPr lang="en-US" sz="2500" i="1" dirty="0">
                <a:latin typeface="Overpass SemiBold"/>
                <a:ea typeface="Overpass SemiBold"/>
                <a:cs typeface="Overpass SemiBold"/>
                <a:sym typeface="Overpass SemiBold"/>
              </a:rPr>
              <a:t> which starts with a </a:t>
            </a:r>
            <a:r>
              <a:rPr lang="en-US" sz="2500" i="1" dirty="0">
                <a:solidFill>
                  <a:srgbClr val="FF00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well scoped description of change</a:t>
            </a:r>
            <a:r>
              <a:rPr lang="en-US" sz="2500" i="1" dirty="0">
                <a:latin typeface="Overpass SemiBold"/>
                <a:ea typeface="Overpass SemiBold"/>
                <a:cs typeface="Overpass SemiBold"/>
                <a:sym typeface="Overpass SemiBold"/>
              </a:rPr>
              <a:t> and results in a </a:t>
            </a:r>
            <a:r>
              <a:rPr lang="en-US" sz="2500" i="1" dirty="0">
                <a:solidFill>
                  <a:srgbClr val="FF00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prioritized list of realistic threats</a:t>
            </a:r>
            <a:r>
              <a:rPr lang="en-US" sz="2500" i="1" dirty="0">
                <a:latin typeface="Overpass SemiBold"/>
                <a:ea typeface="Overpass SemiBold"/>
                <a:cs typeface="Overpass SemiBold"/>
                <a:sym typeface="Overpass SemiBold"/>
              </a:rPr>
              <a:t> and a </a:t>
            </a:r>
            <a:r>
              <a:rPr lang="en-US" sz="2500" i="1" dirty="0">
                <a:solidFill>
                  <a:srgbClr val="FF00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prioritized set of  cost-effective mitigations</a:t>
            </a:r>
            <a:r>
              <a:rPr lang="en-US" sz="2500" i="1" dirty="0">
                <a:latin typeface="Overpass SemiBold"/>
                <a:ea typeface="Overpass SemiBold"/>
                <a:cs typeface="Overpass SemiBold"/>
                <a:sym typeface="Overpass SemiBold"/>
              </a:rPr>
              <a:t> with a </a:t>
            </a:r>
            <a:r>
              <a:rPr lang="en-US" sz="2500" i="1" dirty="0">
                <a:solidFill>
                  <a:srgbClr val="FF00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timeline and plan</a:t>
            </a:r>
            <a:r>
              <a:rPr lang="en-US" sz="2500" i="1" dirty="0">
                <a:latin typeface="Overpass SemiBold"/>
                <a:ea typeface="Overpass SemiBold"/>
                <a:cs typeface="Overpass SemiBold"/>
                <a:sym typeface="Overpass SemiBold"/>
              </a:rPr>
              <a:t> for </a:t>
            </a:r>
            <a:r>
              <a:rPr lang="en-US" sz="2500" i="1" dirty="0">
                <a:solidFill>
                  <a:srgbClr val="FF00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risk reduction</a:t>
            </a:r>
            <a:r>
              <a:rPr lang="en-US" sz="2500" i="1" dirty="0">
                <a:latin typeface="Overpass SemiBold"/>
                <a:ea typeface="Overpass SemiBold"/>
                <a:cs typeface="Overpass SemiBold"/>
                <a:sym typeface="Overpass SemiBold"/>
              </a:rPr>
              <a:t>.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</a:pPr>
            <a:endParaRPr lang="en-US" sz="2500" i="1" dirty="0"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06577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460F-D493-80F1-627D-7F9F1947C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1171" y="1312587"/>
            <a:ext cx="6533396" cy="304595"/>
          </a:xfrm>
        </p:spPr>
        <p:txBody>
          <a:bodyPr>
            <a:noAutofit/>
          </a:bodyPr>
          <a:lstStyle/>
          <a:p>
            <a:r>
              <a:rPr lang="en-US" sz="2200" b="1" dirty="0">
                <a:solidFill>
                  <a:schemeClr val="accent4"/>
                </a:solidFill>
              </a:rPr>
              <a:t>What does effective threat modeling look like?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744D5-E33C-8082-7801-84BDCBABC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71" y="3025829"/>
            <a:ext cx="7551968" cy="2681579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Organization Effectiveness vs Industry Effectiveness</a:t>
            </a:r>
          </a:p>
          <a:p>
            <a:pPr marL="228600" indent="0"/>
            <a:r>
              <a:rPr lang="en-US" sz="2400" dirty="0"/>
              <a:t>Scaled to the organization </a:t>
            </a:r>
          </a:p>
          <a:p>
            <a:r>
              <a:rPr lang="en-US" sz="2400" dirty="0"/>
              <a:t>Value Aligned Change Scope</a:t>
            </a:r>
          </a:p>
          <a:p>
            <a:r>
              <a:rPr lang="en-US" sz="2400" dirty="0"/>
              <a:t>Realistic and Prioritized Threats aligned to org appetite</a:t>
            </a:r>
          </a:p>
          <a:p>
            <a:r>
              <a:rPr lang="en-US" sz="2400" dirty="0"/>
              <a:t>Prioritized Risk Reduction Plan of Action + Milestones</a:t>
            </a:r>
          </a:p>
        </p:txBody>
      </p:sp>
    </p:spTree>
    <p:extLst>
      <p:ext uri="{BB962C8B-B14F-4D97-AF65-F5344CB8AC3E}">
        <p14:creationId xmlns:p14="http://schemas.microsoft.com/office/powerpoint/2010/main" val="4181624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car&#10;&#10;Description automatically generated">
            <a:extLst>
              <a:ext uri="{FF2B5EF4-FFF2-40B4-BE49-F238E27FC236}">
                <a16:creationId xmlns:a16="http://schemas.microsoft.com/office/drawing/2014/main" id="{9C390530-2D9C-FCE7-3294-60D4F4574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8727" y="384891"/>
            <a:ext cx="7772400" cy="60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70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FEE0-F290-BC3A-1E9E-DBFBFCA30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300" y="696089"/>
            <a:ext cx="10487400" cy="304200"/>
          </a:xfrm>
        </p:spPr>
        <p:txBody>
          <a:bodyPr>
            <a:normAutofit fontScale="90000"/>
          </a:bodyPr>
          <a:lstStyle/>
          <a:p>
            <a:r>
              <a:rPr lang="en-US" dirty="0"/>
              <a:t>Staged Threat Modeling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593BF1-A3F7-3DE5-962E-5DEECF05B56A}"/>
              </a:ext>
            </a:extLst>
          </p:cNvPr>
          <p:cNvSpPr/>
          <p:nvPr/>
        </p:nvSpPr>
        <p:spPr>
          <a:xfrm>
            <a:off x="818147" y="3015916"/>
            <a:ext cx="1491916" cy="145983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What are we working on?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53B1DC-B700-0289-0971-7734E16011E4}"/>
              </a:ext>
            </a:extLst>
          </p:cNvPr>
          <p:cNvSpPr/>
          <p:nvPr/>
        </p:nvSpPr>
        <p:spPr>
          <a:xfrm>
            <a:off x="3328736" y="3015915"/>
            <a:ext cx="1491916" cy="145983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What can go wrong?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66260A-E72F-289B-6CA7-3B8E452F3447}"/>
              </a:ext>
            </a:extLst>
          </p:cNvPr>
          <p:cNvSpPr/>
          <p:nvPr/>
        </p:nvSpPr>
        <p:spPr>
          <a:xfrm>
            <a:off x="5839325" y="3015915"/>
            <a:ext cx="1491916" cy="145983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What are we going to do about it?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72BA29-0710-6F58-A25D-88BDD22E65E1}"/>
              </a:ext>
            </a:extLst>
          </p:cNvPr>
          <p:cNvSpPr/>
          <p:nvPr/>
        </p:nvSpPr>
        <p:spPr>
          <a:xfrm>
            <a:off x="8349914" y="3096124"/>
            <a:ext cx="1491916" cy="145983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Did we do a good job?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C90934B-5675-948E-3DDE-7C309A6BB3F5}"/>
              </a:ext>
            </a:extLst>
          </p:cNvPr>
          <p:cNvSpPr/>
          <p:nvPr/>
        </p:nvSpPr>
        <p:spPr>
          <a:xfrm>
            <a:off x="852300" y="4908884"/>
            <a:ext cx="9841576" cy="7379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Threat Modeling</a:t>
            </a:r>
          </a:p>
        </p:txBody>
      </p:sp>
      <p:sp>
        <p:nvSpPr>
          <p:cNvPr id="10" name="Off-page Connector 9">
            <a:extLst>
              <a:ext uri="{FF2B5EF4-FFF2-40B4-BE49-F238E27FC236}">
                <a16:creationId xmlns:a16="http://schemas.microsoft.com/office/drawing/2014/main" id="{749839B3-2C00-5993-D305-646379528F9E}"/>
              </a:ext>
            </a:extLst>
          </p:cNvPr>
          <p:cNvSpPr/>
          <p:nvPr/>
        </p:nvSpPr>
        <p:spPr>
          <a:xfrm>
            <a:off x="2310063" y="1731843"/>
            <a:ext cx="1002631" cy="1812758"/>
          </a:xfrm>
          <a:prstGeom prst="flowChartOffpage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Impacting Focused</a:t>
            </a:r>
          </a:p>
        </p:txBody>
      </p:sp>
      <p:sp>
        <p:nvSpPr>
          <p:cNvPr id="11" name="Off-page Connector 10">
            <a:extLst>
              <a:ext uri="{FF2B5EF4-FFF2-40B4-BE49-F238E27FC236}">
                <a16:creationId xmlns:a16="http://schemas.microsoft.com/office/drawing/2014/main" id="{25F97283-0603-F1F3-15D7-C362A642F8CC}"/>
              </a:ext>
            </a:extLst>
          </p:cNvPr>
          <p:cNvSpPr/>
          <p:nvPr/>
        </p:nvSpPr>
        <p:spPr>
          <a:xfrm>
            <a:off x="4836694" y="1763575"/>
            <a:ext cx="1002631" cy="1812758"/>
          </a:xfrm>
          <a:prstGeom prst="flowChartOffpage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Realistic + Prioritized Threats</a:t>
            </a:r>
          </a:p>
        </p:txBody>
      </p:sp>
      <p:sp>
        <p:nvSpPr>
          <p:cNvPr id="12" name="Off-page Connector 11">
            <a:extLst>
              <a:ext uri="{FF2B5EF4-FFF2-40B4-BE49-F238E27FC236}">
                <a16:creationId xmlns:a16="http://schemas.microsoft.com/office/drawing/2014/main" id="{28866763-6375-1296-13C8-191F54DF535F}"/>
              </a:ext>
            </a:extLst>
          </p:cNvPr>
          <p:cNvSpPr/>
          <p:nvPr/>
        </p:nvSpPr>
        <p:spPr>
          <a:xfrm>
            <a:off x="7331241" y="1763575"/>
            <a:ext cx="1002631" cy="1812758"/>
          </a:xfrm>
          <a:prstGeom prst="flowChartOffpage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Risk based + cost effective +  Prioritized Controls</a:t>
            </a:r>
          </a:p>
        </p:txBody>
      </p:sp>
      <p:sp>
        <p:nvSpPr>
          <p:cNvPr id="13" name="Off-page Connector 12">
            <a:extLst>
              <a:ext uri="{FF2B5EF4-FFF2-40B4-BE49-F238E27FC236}">
                <a16:creationId xmlns:a16="http://schemas.microsoft.com/office/drawing/2014/main" id="{D524240E-CA92-E1B9-0CBB-37CF675A86AB}"/>
              </a:ext>
            </a:extLst>
          </p:cNvPr>
          <p:cNvSpPr/>
          <p:nvPr/>
        </p:nvSpPr>
        <p:spPr>
          <a:xfrm>
            <a:off x="9857872" y="1763575"/>
            <a:ext cx="1002631" cy="1812758"/>
          </a:xfrm>
          <a:prstGeom prst="flowChartOffpage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Mission + Stakeholder Aligned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12E9D00-470C-0285-A3F4-64020B231C32}"/>
              </a:ext>
            </a:extLst>
          </p:cNvPr>
          <p:cNvSpPr/>
          <p:nvPr/>
        </p:nvSpPr>
        <p:spPr>
          <a:xfrm>
            <a:off x="852300" y="5560227"/>
            <a:ext cx="1586100" cy="73793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 hours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54F78DA3-12ED-C2CD-4E49-839948763206}"/>
              </a:ext>
            </a:extLst>
          </p:cNvPr>
          <p:cNvSpPr/>
          <p:nvPr/>
        </p:nvSpPr>
        <p:spPr>
          <a:xfrm>
            <a:off x="2438400" y="5551268"/>
            <a:ext cx="1586100" cy="73793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 hours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10EF3B3-FB54-B474-E51B-27046A48B233}"/>
              </a:ext>
            </a:extLst>
          </p:cNvPr>
          <p:cNvSpPr/>
          <p:nvPr/>
        </p:nvSpPr>
        <p:spPr>
          <a:xfrm>
            <a:off x="4024501" y="5560226"/>
            <a:ext cx="5536594" cy="73793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12 hours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10E49AB-5D62-BBB7-B0D6-ACE947C78ABD}"/>
              </a:ext>
            </a:extLst>
          </p:cNvPr>
          <p:cNvSpPr/>
          <p:nvPr/>
        </p:nvSpPr>
        <p:spPr>
          <a:xfrm>
            <a:off x="9561095" y="5551269"/>
            <a:ext cx="1132781" cy="73793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 hour</a:t>
            </a:r>
          </a:p>
        </p:txBody>
      </p:sp>
    </p:spTree>
    <p:extLst>
      <p:ext uri="{BB962C8B-B14F-4D97-AF65-F5344CB8AC3E}">
        <p14:creationId xmlns:p14="http://schemas.microsoft.com/office/powerpoint/2010/main" val="1159335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83BA1-FB0C-13B2-E503-80F0307ED9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What is VALUE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0B649-56AE-9EBB-DDC2-B93DF7B50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102" y="1949383"/>
            <a:ext cx="8286445" cy="4018280"/>
          </a:xfrm>
        </p:spPr>
        <p:txBody>
          <a:bodyPr>
            <a:noAutofit/>
          </a:bodyPr>
          <a:lstStyle/>
          <a:p>
            <a:r>
              <a:rPr lang="en-US" sz="1800" dirty="0"/>
              <a:t>Stakeholder Aligned</a:t>
            </a:r>
          </a:p>
          <a:p>
            <a:pPr marL="514350" indent="-285750">
              <a:buFontTx/>
              <a:buChar char="-"/>
            </a:pPr>
            <a:r>
              <a:rPr lang="en-US" sz="1800" dirty="0"/>
              <a:t>Who are we threat modeling for? </a:t>
            </a:r>
          </a:p>
          <a:p>
            <a:pPr marL="514350" indent="-285750">
              <a:buFontTx/>
              <a:buChar char="-"/>
            </a:pPr>
            <a:r>
              <a:rPr lang="en-US" sz="1800" dirty="0"/>
              <a:t>What are their needs?</a:t>
            </a:r>
          </a:p>
          <a:p>
            <a:pPr marL="514350" indent="-285750">
              <a:buFontTx/>
              <a:buChar char="-"/>
            </a:pPr>
            <a:r>
              <a:rPr lang="en-US" sz="1800" dirty="0"/>
              <a:t>Why are those needs?</a:t>
            </a:r>
          </a:p>
          <a:p>
            <a:endParaRPr lang="en-US" sz="1800" dirty="0"/>
          </a:p>
          <a:p>
            <a:r>
              <a:rPr lang="en-US" sz="1800" dirty="0"/>
              <a:t>Mission Aligned</a:t>
            </a:r>
          </a:p>
          <a:p>
            <a:pPr marL="514350" indent="-285750">
              <a:buFontTx/>
              <a:buChar char="-"/>
            </a:pPr>
            <a:r>
              <a:rPr lang="en-US" sz="1800" dirty="0"/>
              <a:t>Why are we threat modeling?</a:t>
            </a:r>
          </a:p>
          <a:p>
            <a:pPr marL="514350" indent="-285750">
              <a:buFontTx/>
              <a:buChar char="-"/>
            </a:pPr>
            <a:r>
              <a:rPr lang="en-US" sz="1800" dirty="0"/>
              <a:t>What are the actual requirements?</a:t>
            </a:r>
          </a:p>
          <a:p>
            <a:pPr marL="514350" indent="-285750">
              <a:buFontTx/>
              <a:buChar char="-"/>
            </a:pPr>
            <a:r>
              <a:rPr lang="en-US" sz="1800" dirty="0"/>
              <a:t>Why do those requirements exist?</a:t>
            </a:r>
          </a:p>
          <a:p>
            <a:pPr marL="514350" indent="-285750">
              <a:buFontTx/>
              <a:buChar char="-"/>
            </a:pPr>
            <a:endParaRPr lang="en-US" sz="1800" dirty="0"/>
          </a:p>
          <a:p>
            <a:pPr marL="228600" indent="0"/>
            <a:r>
              <a:rPr lang="en-US" sz="1800" b="1" dirty="0">
                <a:solidFill>
                  <a:srgbClr val="FF0000"/>
                </a:solidFill>
              </a:rPr>
              <a:t>If we cannot answer WHY with substance, we should actively encourage teams to question process and requirements and drive to value</a:t>
            </a:r>
          </a:p>
          <a:p>
            <a:pPr marL="514350" indent="-285750">
              <a:buFontTx/>
              <a:buChar char="-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83010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E4CA060-5E13-74A7-C26B-B699E5CC1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051" y="1852550"/>
            <a:ext cx="5717870" cy="426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701A6EF-97A9-D93F-7156-7AAB007787F5}"/>
              </a:ext>
            </a:extLst>
          </p:cNvPr>
          <p:cNvSpPr txBox="1">
            <a:spLocks/>
          </p:cNvSpPr>
          <p:nvPr/>
        </p:nvSpPr>
        <p:spPr>
          <a:xfrm>
            <a:off x="1039427" y="1852550"/>
            <a:ext cx="4374775" cy="2929801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</a:rPr>
              <a:t>As the effort to create value (net return) increases the net value of the return is diminished over time</a:t>
            </a:r>
          </a:p>
          <a:p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15CAD-A61B-1CA7-260B-C1611D645F7E}"/>
              </a:ext>
            </a:extLst>
          </p:cNvPr>
          <p:cNvSpPr txBox="1"/>
          <p:nvPr/>
        </p:nvSpPr>
        <p:spPr>
          <a:xfrm>
            <a:off x="1039427" y="1267775"/>
            <a:ext cx="4009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0" u="none" strike="noStrike" dirty="0">
                <a:solidFill>
                  <a:srgbClr val="01ECB4"/>
                </a:solidFill>
                <a:effectLst/>
                <a:latin typeface="Overpass" pitchFamily="2" charset="77"/>
              </a:rPr>
              <a:t>Diminished Marginal Returns</a:t>
            </a:r>
            <a:endParaRPr lang="en-US" sz="2200" dirty="0">
              <a:effectLst/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08345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E4CA060-5E13-74A7-C26B-B699E5CC1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051" y="1852550"/>
            <a:ext cx="5717870" cy="426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701A6EF-97A9-D93F-7156-7AAB007787F5}"/>
              </a:ext>
            </a:extLst>
          </p:cNvPr>
          <p:cNvSpPr txBox="1">
            <a:spLocks/>
          </p:cNvSpPr>
          <p:nvPr/>
        </p:nvSpPr>
        <p:spPr>
          <a:xfrm>
            <a:off x="1039427" y="1852550"/>
            <a:ext cx="4374775" cy="2929801"/>
          </a:xfrm>
          <a:prstGeom prst="rect">
            <a:avLst/>
          </a:prstGeom>
        </p:spPr>
        <p:txBody>
          <a:bodyPr wrap="square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accent1"/>
                </a:solidFill>
              </a:rPr>
              <a:t>As the effort to create value (net return) increases the net value of the return is diminished over time</a:t>
            </a:r>
          </a:p>
          <a:p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15CAD-A61B-1CA7-260B-C1611D645F7E}"/>
              </a:ext>
            </a:extLst>
          </p:cNvPr>
          <p:cNvSpPr txBox="1"/>
          <p:nvPr/>
        </p:nvSpPr>
        <p:spPr>
          <a:xfrm>
            <a:off x="1039427" y="1267775"/>
            <a:ext cx="40094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0" u="none" strike="noStrike" dirty="0">
                <a:solidFill>
                  <a:srgbClr val="01ECB4"/>
                </a:solidFill>
                <a:effectLst/>
                <a:latin typeface="Overpass" pitchFamily="2" charset="77"/>
              </a:rPr>
              <a:t>Diminished Marginal Returns</a:t>
            </a:r>
            <a:endParaRPr lang="en-US" sz="2200" dirty="0">
              <a:effectLst/>
            </a:endParaRPr>
          </a:p>
          <a:p>
            <a:endParaRPr lang="en-US" sz="2200" dirty="0"/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1CF7C2B5-4FE8-BE2F-7576-522B2BDC4446}"/>
              </a:ext>
            </a:extLst>
          </p:cNvPr>
          <p:cNvSpPr/>
          <p:nvPr/>
        </p:nvSpPr>
        <p:spPr>
          <a:xfrm rot="10800000">
            <a:off x="8122722" y="3428999"/>
            <a:ext cx="950026" cy="1353351"/>
          </a:xfrm>
          <a:prstGeom prst="bentArrow">
            <a:avLst>
              <a:gd name="adj1" fmla="val 13750"/>
              <a:gd name="adj2" fmla="val 25625"/>
              <a:gd name="adj3" fmla="val 27500"/>
              <a:gd name="adj4" fmla="val 3125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E3DA4381-CB82-2A00-B608-5E38A4737E55}"/>
              </a:ext>
            </a:extLst>
          </p:cNvPr>
          <p:cNvSpPr/>
          <p:nvPr/>
        </p:nvSpPr>
        <p:spPr>
          <a:xfrm>
            <a:off x="7457704" y="5023262"/>
            <a:ext cx="2244436" cy="391886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 Security Change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A1F58B8-95E8-CD16-0F9C-1F3FA96CED8C}"/>
              </a:ext>
            </a:extLst>
          </p:cNvPr>
          <p:cNvSpPr/>
          <p:nvPr/>
        </p:nvSpPr>
        <p:spPr>
          <a:xfrm>
            <a:off x="5672051" y="2992144"/>
            <a:ext cx="3071009" cy="391886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Change Representation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2EB733C-3484-6F18-07A2-9EFA808B1349}"/>
              </a:ext>
            </a:extLst>
          </p:cNvPr>
          <p:cNvSpPr/>
          <p:nvPr/>
        </p:nvSpPr>
        <p:spPr>
          <a:xfrm>
            <a:off x="8437824" y="2532330"/>
            <a:ext cx="2244436" cy="391886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Way to Accurate</a:t>
            </a:r>
          </a:p>
        </p:txBody>
      </p:sp>
    </p:spTree>
    <p:extLst>
      <p:ext uri="{BB962C8B-B14F-4D97-AF65-F5344CB8AC3E}">
        <p14:creationId xmlns:p14="http://schemas.microsoft.com/office/powerpoint/2010/main" val="2805949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C9DE-7D4E-5BD7-3DA2-6F89EFCC03B4}"/>
              </a:ext>
            </a:extLst>
          </p:cNvPr>
          <p:cNvSpPr txBox="1">
            <a:spLocks/>
          </p:cNvSpPr>
          <p:nvPr/>
        </p:nvSpPr>
        <p:spPr>
          <a:xfrm>
            <a:off x="387926" y="720436"/>
            <a:ext cx="8424998" cy="3297382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chemeClr val="accent1"/>
                </a:solidFill>
              </a:rPr>
              <a:t>Is anyone here a road tripper? </a:t>
            </a:r>
          </a:p>
        </p:txBody>
      </p:sp>
      <p:pic>
        <p:nvPicPr>
          <p:cNvPr id="14" name="Picture 13" descr="A road with pin pointers on it&#10;&#10;Description automatically generated">
            <a:extLst>
              <a:ext uri="{FF2B5EF4-FFF2-40B4-BE49-F238E27FC236}">
                <a16:creationId xmlns:a16="http://schemas.microsoft.com/office/drawing/2014/main" id="{82797DB3-F08C-2683-E55A-CA0C611B2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5999" y="2648607"/>
            <a:ext cx="6467365" cy="363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59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627B-A2E2-B402-4070-AE4298910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 CLOSING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1587B-A7C7-BC89-C3FA-BE6FD3EB4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9292" y="2485069"/>
            <a:ext cx="7763866" cy="3177793"/>
          </a:xfrm>
        </p:spPr>
        <p:txBody>
          <a:bodyPr/>
          <a:lstStyle/>
          <a:p>
            <a:r>
              <a:rPr lang="en-US" sz="2400" dirty="0"/>
              <a:t>DOING – Efficient Threat Modeling</a:t>
            </a:r>
          </a:p>
          <a:p>
            <a:r>
              <a:rPr lang="en-US" sz="2400" dirty="0"/>
              <a:t>DELIVERABLES – Effective Threat Modeling</a:t>
            </a:r>
          </a:p>
          <a:p>
            <a:r>
              <a:rPr lang="en-US" sz="2400" dirty="0"/>
              <a:t>DONE – Maximum Value</a:t>
            </a:r>
          </a:p>
          <a:p>
            <a:endParaRPr lang="en-US" sz="2400" dirty="0"/>
          </a:p>
          <a:p>
            <a:r>
              <a:rPr lang="en-US" sz="2400" dirty="0"/>
              <a:t>ARE WE THERE YET?</a:t>
            </a:r>
          </a:p>
        </p:txBody>
      </p:sp>
    </p:spTree>
    <p:extLst>
      <p:ext uri="{BB962C8B-B14F-4D97-AF65-F5344CB8AC3E}">
        <p14:creationId xmlns:p14="http://schemas.microsoft.com/office/powerpoint/2010/main" val="3827145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next to a question mark&#10;&#10;Description automatically generated">
            <a:extLst>
              <a:ext uri="{FF2B5EF4-FFF2-40B4-BE49-F238E27FC236}">
                <a16:creationId xmlns:a16="http://schemas.microsoft.com/office/drawing/2014/main" id="{99AF76B1-7458-E9D1-B04A-D2441917B8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269279" y="-284079"/>
            <a:ext cx="12730558" cy="74261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926DAC-3A42-0838-61A5-4ED306519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9292" y="1412201"/>
            <a:ext cx="10487400" cy="902374"/>
          </a:xfrm>
        </p:spPr>
        <p:txBody>
          <a:bodyPr>
            <a:noAutofit/>
          </a:bodyPr>
          <a:lstStyle/>
          <a:p>
            <a:r>
              <a:rPr lang="en-US" sz="3200" dirty="0"/>
              <a:t>QUESTIONS</a:t>
            </a:r>
            <a:r>
              <a:rPr lang="en-US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40611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54000" y="261333"/>
            <a:ext cx="5393600" cy="130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 dirty="0"/>
              <a:t>Connect</a:t>
            </a:r>
            <a:endParaRPr dirty="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157" y="-71063"/>
            <a:ext cx="6314857" cy="7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>
            <a:spLocks noGrp="1"/>
          </p:cNvSpPr>
          <p:nvPr>
            <p:ph type="body" idx="2"/>
          </p:nvPr>
        </p:nvSpPr>
        <p:spPr>
          <a:xfrm>
            <a:off x="354000" y="3844067"/>
            <a:ext cx="5116000" cy="72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James Rabe</a:t>
            </a:r>
            <a:endParaRPr>
              <a:solidFill>
                <a:schemeClr val="dk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pic>
        <p:nvPicPr>
          <p:cNvPr id="63" name="Google Shape;63;p14" title="File:LinkedIn icon circle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67" y="4642567"/>
            <a:ext cx="804333" cy="80433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354000" y="4680733"/>
            <a:ext cx="5116000" cy="72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>
                <a:solidFill>
                  <a:schemeClr val="dk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linkedin/in/jrabe3</a:t>
            </a:r>
            <a:endParaRPr>
              <a:solidFill>
                <a:schemeClr val="dk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ze comparison between the U.S.A. and Europe : r ...">
            <a:extLst>
              <a:ext uri="{FF2B5EF4-FFF2-40B4-BE49-F238E27FC236}">
                <a16:creationId xmlns:a16="http://schemas.microsoft.com/office/drawing/2014/main" id="{8E5C6402-0053-8D62-9B53-E817EB2A4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6" y="495300"/>
            <a:ext cx="812800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44070E44-CD94-5CC4-A5F8-A62DE0B240D3}"/>
              </a:ext>
            </a:extLst>
          </p:cNvPr>
          <p:cNvSpPr/>
          <p:nvPr/>
        </p:nvSpPr>
        <p:spPr>
          <a:xfrm>
            <a:off x="4049903" y="3429000"/>
            <a:ext cx="1172817" cy="38762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5E469F9A-A368-DF93-43B4-7FB4E383CB4F}"/>
              </a:ext>
            </a:extLst>
          </p:cNvPr>
          <p:cNvSpPr/>
          <p:nvPr/>
        </p:nvSpPr>
        <p:spPr>
          <a:xfrm>
            <a:off x="4923183" y="4702037"/>
            <a:ext cx="1172817" cy="38762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EA1EE9A-AEC4-E8B9-7F65-F39EB82C0949}"/>
              </a:ext>
            </a:extLst>
          </p:cNvPr>
          <p:cNvSpPr/>
          <p:nvPr/>
        </p:nvSpPr>
        <p:spPr>
          <a:xfrm rot="6036828">
            <a:off x="6916269" y="2442920"/>
            <a:ext cx="1172817" cy="38762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8572BC4-E74E-7264-B093-F26382FA3207}"/>
              </a:ext>
            </a:extLst>
          </p:cNvPr>
          <p:cNvSpPr/>
          <p:nvPr/>
        </p:nvSpPr>
        <p:spPr>
          <a:xfrm rot="10501857">
            <a:off x="6916269" y="4651972"/>
            <a:ext cx="1172817" cy="38762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A007A11-FF32-2868-0F7A-6D318BABD712}"/>
              </a:ext>
            </a:extLst>
          </p:cNvPr>
          <p:cNvSpPr txBox="1">
            <a:spLocks/>
          </p:cNvSpPr>
          <p:nvPr/>
        </p:nvSpPr>
        <p:spPr>
          <a:xfrm>
            <a:off x="8742016" y="2703968"/>
            <a:ext cx="2607302" cy="32319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Total around 2,919 miles / 3,525 km</a:t>
            </a:r>
          </a:p>
          <a:p>
            <a:pPr algn="r"/>
            <a:endParaRPr lang="en-US" sz="24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algn="r"/>
            <a:r>
              <a:rPr lang="en-US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45 hours of driving </a:t>
            </a:r>
          </a:p>
        </p:txBody>
      </p:sp>
    </p:spTree>
    <p:extLst>
      <p:ext uri="{BB962C8B-B14F-4D97-AF65-F5344CB8AC3E}">
        <p14:creationId xmlns:p14="http://schemas.microsoft.com/office/powerpoint/2010/main" val="959329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and person in a suit&#10;&#10;Description automatically generated">
            <a:extLst>
              <a:ext uri="{FF2B5EF4-FFF2-40B4-BE49-F238E27FC236}">
                <a16:creationId xmlns:a16="http://schemas.microsoft.com/office/drawing/2014/main" id="{36D4DF7D-25CD-ACCB-94C5-8466B33DB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280730" y="1703114"/>
            <a:ext cx="6235700" cy="3530600"/>
          </a:xfrm>
          <a:prstGeom prst="rect">
            <a:avLst/>
          </a:prstGeom>
        </p:spPr>
      </p:pic>
      <p:pic>
        <p:nvPicPr>
          <p:cNvPr id="7" name="Picture 6" descr="A spiral bound notebook with a red bridge and a beach&#10;&#10;Description automatically generated">
            <a:extLst>
              <a:ext uri="{FF2B5EF4-FFF2-40B4-BE49-F238E27FC236}">
                <a16:creationId xmlns:a16="http://schemas.microsoft.com/office/drawing/2014/main" id="{770D075A-A0C8-F4CF-2B2F-B98680973E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117427" y="1891424"/>
            <a:ext cx="3263462" cy="3263462"/>
          </a:xfrm>
          <a:prstGeom prst="rect">
            <a:avLst/>
          </a:prstGeom>
        </p:spPr>
      </p:pic>
      <p:pic>
        <p:nvPicPr>
          <p:cNvPr id="9" name="Picture 8" descr="A gold cross with a black background&#10;&#10;Description automatically generated">
            <a:extLst>
              <a:ext uri="{FF2B5EF4-FFF2-40B4-BE49-F238E27FC236}">
                <a16:creationId xmlns:a16="http://schemas.microsoft.com/office/drawing/2014/main" id="{0D79AD90-B3BB-569E-89DD-E233E85C69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881366" y="2520922"/>
            <a:ext cx="1533853" cy="1471064"/>
          </a:xfrm>
          <a:prstGeom prst="rect">
            <a:avLst/>
          </a:prstGeom>
        </p:spPr>
      </p:pic>
      <p:pic>
        <p:nvPicPr>
          <p:cNvPr id="11" name="Picture 10" descr="A gold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CAFF25A1-9EBB-5464-F21C-D517E94676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223117" y="2520922"/>
            <a:ext cx="2221425" cy="1658883"/>
          </a:xfrm>
          <a:prstGeom prst="rect">
            <a:avLst/>
          </a:prstGeom>
        </p:spPr>
      </p:pic>
      <p:pic>
        <p:nvPicPr>
          <p:cNvPr id="15" name="Picture 14" descr="A gold question mark on a black background&#10;&#10;Description automatically generated">
            <a:extLst>
              <a:ext uri="{FF2B5EF4-FFF2-40B4-BE49-F238E27FC236}">
                <a16:creationId xmlns:a16="http://schemas.microsoft.com/office/drawing/2014/main" id="{002B102C-B41D-756B-B8DA-998DFC1C75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105680" y="1592317"/>
            <a:ext cx="3673366" cy="367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48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inding road with trees on the side&#10;&#10;Description automatically generated">
            <a:extLst>
              <a:ext uri="{FF2B5EF4-FFF2-40B4-BE49-F238E27FC236}">
                <a16:creationId xmlns:a16="http://schemas.microsoft.com/office/drawing/2014/main" id="{53127B15-8CBD-8045-958A-8428388226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630013" y="0"/>
            <a:ext cx="12822013" cy="6747164"/>
          </a:xfrm>
          <a:prstGeom prst="rect">
            <a:avLst/>
          </a:prstGeom>
        </p:spPr>
      </p:pic>
      <p:sp>
        <p:nvSpPr>
          <p:cNvPr id="171" name="Google Shape;171;p2"/>
          <p:cNvSpPr txBox="1">
            <a:spLocks noGrp="1"/>
          </p:cNvSpPr>
          <p:nvPr>
            <p:ph type="ctrTitle"/>
          </p:nvPr>
        </p:nvSpPr>
        <p:spPr>
          <a:xfrm>
            <a:off x="1059292" y="1412201"/>
            <a:ext cx="104874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4800" dirty="0"/>
              <a:t>ARE WE THERE YET?</a:t>
            </a:r>
            <a:endParaRPr sz="4800" dirty="0"/>
          </a:p>
        </p:txBody>
      </p:sp>
      <p:sp>
        <p:nvSpPr>
          <p:cNvPr id="172" name="Google Shape;172;p2"/>
          <p:cNvSpPr txBox="1">
            <a:spLocks noGrp="1"/>
          </p:cNvSpPr>
          <p:nvPr>
            <p:ph type="body" idx="1"/>
          </p:nvPr>
        </p:nvSpPr>
        <p:spPr>
          <a:xfrm>
            <a:off x="1059292" y="2230939"/>
            <a:ext cx="9535136" cy="1016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 sz="4000" dirty="0"/>
              <a:t>Defining </a:t>
            </a:r>
            <a:r>
              <a:rPr lang="en-US" sz="4400" dirty="0"/>
              <a:t>Doing</a:t>
            </a:r>
            <a:r>
              <a:rPr lang="en-US" sz="4000" dirty="0"/>
              <a:t>, Deliverables, and Done</a:t>
            </a:r>
            <a:endParaRPr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4C43016F-B531-288F-E410-8EA1B9A07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6079"/>
            <a:ext cx="12194990" cy="31458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973534-D2A7-56E3-DC32-DDDAEEC01D28}"/>
              </a:ext>
            </a:extLst>
          </p:cNvPr>
          <p:cNvSpPr/>
          <p:nvPr/>
        </p:nvSpPr>
        <p:spPr>
          <a:xfrm>
            <a:off x="5257800" y="1963271"/>
            <a:ext cx="6790765" cy="2891117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1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sign with silver border&#10;&#10;Description automatically generated">
            <a:extLst>
              <a:ext uri="{FF2B5EF4-FFF2-40B4-BE49-F238E27FC236}">
                <a16:creationId xmlns:a16="http://schemas.microsoft.com/office/drawing/2014/main" id="{FC60B920-E1CF-1F75-D54D-B31A8070D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3757" y="1870347"/>
            <a:ext cx="4574067" cy="4987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2CDCD3-4299-A0D3-9684-225791D6F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917" y="3262804"/>
            <a:ext cx="3260460" cy="1229706"/>
          </a:xfrm>
        </p:spPr>
        <p:txBody>
          <a:bodyPr anchor="ctr">
            <a:noAutofit/>
          </a:bodyPr>
          <a:lstStyle/>
          <a:p>
            <a:pPr algn="ctr"/>
            <a:r>
              <a:rPr lang="en-US" sz="660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7CB09-7F5D-ECD8-7834-4FD6FE676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3403" y="3341090"/>
            <a:ext cx="5228896" cy="3231931"/>
          </a:xfrm>
        </p:spPr>
        <p:txBody>
          <a:bodyPr/>
          <a:lstStyle/>
          <a:p>
            <a:pPr algn="r"/>
            <a:r>
              <a:rPr lang="en-US" sz="2400" dirty="0"/>
              <a:t>Doing – Efficient Process</a:t>
            </a:r>
          </a:p>
          <a:p>
            <a:pPr algn="r"/>
            <a:r>
              <a:rPr lang="en-US" sz="2400" dirty="0"/>
              <a:t>Deliverables – Effective Outcomes</a:t>
            </a:r>
          </a:p>
          <a:p>
            <a:pPr algn="r"/>
            <a:r>
              <a:rPr lang="en-US" sz="2400" dirty="0"/>
              <a:t>Done – Value Maximized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3A208F-B0A5-EC6F-4A03-EFFB931A13F5}"/>
              </a:ext>
            </a:extLst>
          </p:cNvPr>
          <p:cNvSpPr txBox="1">
            <a:spLocks/>
          </p:cNvSpPr>
          <p:nvPr/>
        </p:nvSpPr>
        <p:spPr>
          <a:xfrm>
            <a:off x="752001" y="5125736"/>
            <a:ext cx="3260460" cy="1229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"/>
              <a:buNone/>
              <a:defRPr sz="2400" b="0" i="0" u="none" strike="noStrike" cap="non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THIS WAY</a:t>
            </a:r>
          </a:p>
        </p:txBody>
      </p:sp>
    </p:spTree>
    <p:extLst>
      <p:ext uri="{BB962C8B-B14F-4D97-AF65-F5344CB8AC3E}">
        <p14:creationId xmlns:p14="http://schemas.microsoft.com/office/powerpoint/2010/main" val="2795163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0104-9E58-F08E-DF4A-F9BC5F45E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757" y="1867737"/>
            <a:ext cx="4754891" cy="304595"/>
          </a:xfrm>
        </p:spPr>
        <p:txBody>
          <a:bodyPr wrap="square" anchor="t"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DOING – EFFICIENT THREAT MODELING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F79357-4452-C0C1-A333-75CD38CA9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757" y="3211965"/>
            <a:ext cx="4652377" cy="2681579"/>
          </a:xfrm>
        </p:spPr>
        <p:txBody>
          <a:bodyPr wrap="square" anchor="t">
            <a:noAutofit/>
          </a:bodyPr>
          <a:lstStyle/>
          <a:p>
            <a:r>
              <a:rPr lang="en-US" sz="2000" dirty="0"/>
              <a:t>An efficient process is defined as a </a:t>
            </a:r>
            <a:r>
              <a:rPr lang="en-US" sz="2000" dirty="0">
                <a:solidFill>
                  <a:srgbClr val="C00000"/>
                </a:solidFill>
              </a:rPr>
              <a:t>procedure or series of actions</a:t>
            </a:r>
            <a:r>
              <a:rPr lang="en-US" sz="2000" dirty="0"/>
              <a:t> that achieves its intended outcome with </a:t>
            </a:r>
            <a:r>
              <a:rPr lang="en-US" sz="2000" dirty="0">
                <a:solidFill>
                  <a:srgbClr val="C00000"/>
                </a:solidFill>
              </a:rPr>
              <a:t>the least amount of wasted resources, such as time, money, energy, or materials. </a:t>
            </a:r>
          </a:p>
          <a:p>
            <a:endParaRPr lang="en-US" sz="2000" dirty="0"/>
          </a:p>
        </p:txBody>
      </p:sp>
      <p:pic>
        <p:nvPicPr>
          <p:cNvPr id="9" name="Picture 8" descr="A hand holding a gear&#10;&#10;Description automatically generated">
            <a:extLst>
              <a:ext uri="{FF2B5EF4-FFF2-40B4-BE49-F238E27FC236}">
                <a16:creationId xmlns:a16="http://schemas.microsoft.com/office/drawing/2014/main" id="{3C45AAA9-7EC8-8F0F-39B8-D1666D3D1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81882" y="1237819"/>
            <a:ext cx="3948293" cy="3948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B15CAD-A61B-1CA7-260B-C1611D645F7E}"/>
              </a:ext>
            </a:extLst>
          </p:cNvPr>
          <p:cNvSpPr txBox="1"/>
          <p:nvPr/>
        </p:nvSpPr>
        <p:spPr>
          <a:xfrm>
            <a:off x="6925997" y="1958504"/>
            <a:ext cx="4370153" cy="41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FFFFFF"/>
              </a:buClr>
              <a:buSzPts val="2400"/>
            </a:pPr>
            <a:r>
              <a:rPr lang="en-US" sz="2400" b="1" i="0" u="none" strike="noStrike" cap="none" dirty="0">
                <a:solidFill>
                  <a:schemeClr val="accent4"/>
                </a:solidFill>
                <a:effectLst/>
                <a:latin typeface="Overpass"/>
                <a:ea typeface="Overpass"/>
                <a:cs typeface="Overpass"/>
                <a:sym typeface="Overpass"/>
              </a:rPr>
              <a:t>Rented Security Budget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rgbClr val="FFFFFF"/>
              </a:buClr>
              <a:buSzPts val="2400"/>
            </a:pPr>
            <a:endParaRPr lang="en-US" sz="2400" b="1" i="0" u="none" strike="noStrike" cap="none" dirty="0">
              <a:solidFill>
                <a:schemeClr val="accent4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701A6EF-97A9-D93F-7156-7AAB007787F5}"/>
              </a:ext>
            </a:extLst>
          </p:cNvPr>
          <p:cNvSpPr txBox="1">
            <a:spLocks/>
          </p:cNvSpPr>
          <p:nvPr/>
        </p:nvSpPr>
        <p:spPr>
          <a:xfrm>
            <a:off x="6250329" y="2525852"/>
            <a:ext cx="5050443" cy="322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400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Security Stewardship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400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Demonstrate a strong ROI (pre-defined factors, culture-aligned behaviors, and process)</a:t>
            </a: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400"/>
            </a:pPr>
            <a:endParaRPr lang="en-US" sz="2000" dirty="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400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Demonstrate a need for further investment by transitioning from passive program management to active program management</a:t>
            </a:r>
          </a:p>
          <a:p>
            <a:pPr marL="457200" lvl="3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400"/>
            </a:pPr>
            <a:endParaRPr lang="en-US" sz="2000" b="0" i="0" u="none" strike="noStrike" cap="none" dirty="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indent="-2286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1400"/>
            </a:pPr>
            <a:endParaRPr lang="en-US" sz="2000" b="0" i="0" u="none" strike="noStrike" cap="none" dirty="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026" name="Picture 2" descr="A person holding a key in front of a large vault door&#10;&#10;Description automatically generated">
            <a:extLst>
              <a:ext uri="{FF2B5EF4-FFF2-40B4-BE49-F238E27FC236}">
                <a16:creationId xmlns:a16="http://schemas.microsoft.com/office/drawing/2014/main" id="{1E4CA060-5E13-74A7-C26B-B699E5CC1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-2" b="35078"/>
          <a:stretch/>
        </p:blipFill>
        <p:spPr bwMode="auto">
          <a:xfrm>
            <a:off x="-282542" y="1237819"/>
            <a:ext cx="6081738" cy="394829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086521"/>
      </p:ext>
    </p:extLst>
  </p:cSld>
  <p:clrMapOvr>
    <a:masterClrMapping/>
  </p:clrMapOvr>
</p:sld>
</file>

<file path=ppt/theme/theme1.xml><?xml version="1.0" encoding="utf-8"?>
<a:theme xmlns:a="http://schemas.openxmlformats.org/drawingml/2006/main" name="IriusRisk Master Template">
  <a:themeElements>
    <a:clrScheme name="IriusRisk2022">
      <a:dk1>
        <a:srgbClr val="5D6566"/>
      </a:dk1>
      <a:lt1>
        <a:srgbClr val="1C2020"/>
      </a:lt1>
      <a:dk2>
        <a:srgbClr val="CACBCC"/>
      </a:dk2>
      <a:lt2>
        <a:srgbClr val="939899"/>
      </a:lt2>
      <a:accent1>
        <a:srgbClr val="F3F3F5"/>
      </a:accent1>
      <a:accent2>
        <a:srgbClr val="043647"/>
      </a:accent2>
      <a:accent3>
        <a:srgbClr val="33B8CC"/>
      </a:accent3>
      <a:accent4>
        <a:srgbClr val="6FC0AB"/>
      </a:accent4>
      <a:accent5>
        <a:srgbClr val="D3D328"/>
      </a:accent5>
      <a:accent6>
        <a:srgbClr val="D9D9D6"/>
      </a:accent6>
      <a:hlink>
        <a:srgbClr val="33B8CC"/>
      </a:hlink>
      <a:folHlink>
        <a:srgbClr val="04364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18965</TotalTime>
  <Words>864</Words>
  <Application>Microsoft Macintosh PowerPoint</Application>
  <PresentationFormat>Widescreen</PresentationFormat>
  <Paragraphs>121</Paragraphs>
  <Slides>22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Overpass SemiBold</vt:lpstr>
      <vt:lpstr>Arial</vt:lpstr>
      <vt:lpstr>Libre Franklin</vt:lpstr>
      <vt:lpstr>Overpass</vt:lpstr>
      <vt:lpstr>IriusRisk Master Template</vt:lpstr>
      <vt:lpstr>PowerPoint Presentation</vt:lpstr>
      <vt:lpstr>PowerPoint Presentation</vt:lpstr>
      <vt:lpstr>PowerPoint Presentation</vt:lpstr>
      <vt:lpstr>PowerPoint Presentation</vt:lpstr>
      <vt:lpstr>ARE WE THERE YET?</vt:lpstr>
      <vt:lpstr>PowerPoint Presentation</vt:lpstr>
      <vt:lpstr>Agenda</vt:lpstr>
      <vt:lpstr>DOING – EFFICIENT THREAT MODELING</vt:lpstr>
      <vt:lpstr>PowerPoint Presentation</vt:lpstr>
      <vt:lpstr>PowerPoint Presentation</vt:lpstr>
      <vt:lpstr>Achieving Scalable Returns (using the TMM Capabilities)</vt:lpstr>
      <vt:lpstr>HOW IMPORTANT IS EFFICIENCY WITHOUT EFFECTIVENESS?</vt:lpstr>
      <vt:lpstr> DELIVERABLES – EFFECTIVE THREAT MODELING</vt:lpstr>
      <vt:lpstr>What does effective threat modeling look like? </vt:lpstr>
      <vt:lpstr>PowerPoint Presentation</vt:lpstr>
      <vt:lpstr>Staged Threat Modeling</vt:lpstr>
      <vt:lpstr>What is VALUE</vt:lpstr>
      <vt:lpstr>PowerPoint Presentation</vt:lpstr>
      <vt:lpstr>PowerPoint Presentation</vt:lpstr>
      <vt:lpstr>IN CLOSING</vt:lpstr>
      <vt:lpstr>QUESTIONS?</vt:lpstr>
      <vt:lpstr>Connect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James Rabe</cp:lastModifiedBy>
  <cp:revision>6</cp:revision>
  <dcterms:modified xsi:type="dcterms:W3CDTF">2024-06-28T08:51:53Z</dcterms:modified>
  <cp:category/>
</cp:coreProperties>
</file>